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</p:sldMasterIdLst>
  <p:notesMasterIdLst>
    <p:notesMasterId r:id="rId65"/>
  </p:notesMasterIdLst>
  <p:handoutMasterIdLst>
    <p:handoutMasterId r:id="rId66"/>
  </p:handoutMasterIdLst>
  <p:sldIdLst>
    <p:sldId id="894" r:id="rId2"/>
    <p:sldId id="1230" r:id="rId3"/>
    <p:sldId id="1261" r:id="rId4"/>
    <p:sldId id="494" r:id="rId5"/>
    <p:sldId id="1277" r:id="rId6"/>
    <p:sldId id="1256" r:id="rId7"/>
    <p:sldId id="1265" r:id="rId8"/>
    <p:sldId id="1249" r:id="rId9"/>
    <p:sldId id="495" r:id="rId10"/>
    <p:sldId id="496" r:id="rId11"/>
    <p:sldId id="338" r:id="rId12"/>
    <p:sldId id="1278" r:id="rId13"/>
    <p:sldId id="1279" r:id="rId14"/>
    <p:sldId id="1280" r:id="rId15"/>
    <p:sldId id="1297" r:id="rId16"/>
    <p:sldId id="427" r:id="rId17"/>
    <p:sldId id="344" r:id="rId18"/>
    <p:sldId id="1250" r:id="rId19"/>
    <p:sldId id="1251" r:id="rId20"/>
    <p:sldId id="1267" r:id="rId21"/>
    <p:sldId id="377" r:id="rId22"/>
    <p:sldId id="1293" r:id="rId23"/>
    <p:sldId id="474" r:id="rId24"/>
    <p:sldId id="480" r:id="rId25"/>
    <p:sldId id="417" r:id="rId26"/>
    <p:sldId id="1098" r:id="rId27"/>
    <p:sldId id="1268" r:id="rId28"/>
    <p:sldId id="321" r:id="rId29"/>
    <p:sldId id="1254" r:id="rId30"/>
    <p:sldId id="1269" r:id="rId31"/>
    <p:sldId id="1270" r:id="rId32"/>
    <p:sldId id="501" r:id="rId33"/>
    <p:sldId id="1271" r:id="rId34"/>
    <p:sldId id="1255" r:id="rId35"/>
    <p:sldId id="1295" r:id="rId36"/>
    <p:sldId id="1296" r:id="rId37"/>
    <p:sldId id="1253" r:id="rId38"/>
    <p:sldId id="1272" r:id="rId39"/>
    <p:sldId id="1285" r:id="rId40"/>
    <p:sldId id="1281" r:id="rId41"/>
    <p:sldId id="1282" r:id="rId42"/>
    <p:sldId id="1283" r:id="rId43"/>
    <p:sldId id="1284" r:id="rId44"/>
    <p:sldId id="1290" r:id="rId45"/>
    <p:sldId id="1245" r:id="rId46"/>
    <p:sldId id="1291" r:id="rId47"/>
    <p:sldId id="1246" r:id="rId48"/>
    <p:sldId id="1286" r:id="rId49"/>
    <p:sldId id="1241" r:id="rId50"/>
    <p:sldId id="1287" r:id="rId51"/>
    <p:sldId id="1242" r:id="rId52"/>
    <p:sldId id="1288" r:id="rId53"/>
    <p:sldId id="1243" r:id="rId54"/>
    <p:sldId id="1289" r:id="rId55"/>
    <p:sldId id="1244" r:id="rId56"/>
    <p:sldId id="1224" r:id="rId57"/>
    <p:sldId id="1273" r:id="rId58"/>
    <p:sldId id="1223" r:id="rId59"/>
    <p:sldId id="1298" r:id="rId60"/>
    <p:sldId id="1275" r:id="rId61"/>
    <p:sldId id="1276" r:id="rId62"/>
    <p:sldId id="1225" r:id="rId63"/>
    <p:sldId id="1231" r:id="rId64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1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093A75"/>
    <a:srgbClr val="FF9933"/>
    <a:srgbClr val="F8F7F3"/>
    <a:srgbClr val="2E2E2E"/>
    <a:srgbClr val="525252"/>
    <a:srgbClr val="7F7F7F"/>
    <a:srgbClr val="D9D9D9"/>
    <a:srgbClr val="89CB63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6" autoAdjust="0"/>
    <p:restoredTop sz="97736" autoAdjust="0"/>
  </p:normalViewPr>
  <p:slideViewPr>
    <p:cSldViewPr showGuides="1">
      <p:cViewPr varScale="1">
        <p:scale>
          <a:sx n="159" d="100"/>
          <a:sy n="159" d="100"/>
        </p:scale>
        <p:origin x="156" y="462"/>
      </p:cViewPr>
      <p:guideLst>
        <p:guide orient="horz" pos="2478"/>
        <p:guide pos="1490"/>
      </p:guideLst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548"/>
    </p:cViewPr>
  </p:sorterViewPr>
  <p:notesViewPr>
    <p:cSldViewPr showGuides="1">
      <p:cViewPr varScale="1">
        <p:scale>
          <a:sx n="93" d="100"/>
          <a:sy n="93" d="100"/>
        </p:scale>
        <p:origin x="3498" y="108"/>
      </p:cViewPr>
      <p:guideLst>
        <p:guide orient="horz" pos="3020"/>
        <p:guide pos="23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BD3E-D2C1-427B-A2A3-8DE4C7E2756B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35134-D169-4930-BE50-E341CF12B4B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00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AECD4-B7D4-4A78-8F10-582E5E1D1B9F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1587B-8E3E-4BA5-9AEB-812BC21FFB0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06629"/>
            <a:ext cx="80772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72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507468"/>
            <a:ext cx="6400800" cy="369332"/>
          </a:xfrm>
          <a:solidFill>
            <a:schemeClr val="tx1"/>
          </a:solidFill>
          <a:effectLst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800" i="1" dirty="0">
                <a:solidFill>
                  <a:srgbClr val="FFFFFF"/>
                </a:solidFill>
              </a:defRPr>
            </a:lvl1pPr>
          </a:lstStyle>
          <a:p>
            <a:pPr marL="0"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85800" y="3657600"/>
            <a:ext cx="76962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2800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62625" y="533400"/>
            <a:ext cx="2771775" cy="9667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YOUR LOGO</a:t>
            </a:r>
          </a:p>
        </p:txBody>
      </p:sp>
      <p:sp useBgFill="1">
        <p:nvSpPr>
          <p:cNvPr id="5" name="Rectangle 4"/>
          <p:cNvSpPr/>
          <p:nvPr userDrawn="1"/>
        </p:nvSpPr>
        <p:spPr>
          <a:xfrm>
            <a:off x="228600" y="381000"/>
            <a:ext cx="3048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71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2">
            <a:extLst>
              <a:ext uri="{FF2B5EF4-FFF2-40B4-BE49-F238E27FC236}">
                <a16:creationId xmlns:a16="http://schemas.microsoft.com/office/drawing/2014/main" id="{99C58E76-EB95-4B18-AC21-C2E84E995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" y="0"/>
            <a:ext cx="9143999" cy="6858000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4763146" y="4855148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49086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763146" y="3327400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49086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769324" y="1794256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591847" y="4855148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46702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81135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8883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62600" y="2046702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562600" y="3581135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562600" y="5108883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49086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044698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044698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044698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62F3EFAE-F6D1-4E60-87D4-907DE883D0B6}"/>
              </a:ext>
            </a:extLst>
          </p:cNvPr>
          <p:cNvSpPr txBox="1">
            <a:spLocks/>
          </p:cNvSpPr>
          <p:nvPr userDrawn="1"/>
        </p:nvSpPr>
        <p:spPr>
          <a:xfrm>
            <a:off x="1115616" y="6567155"/>
            <a:ext cx="726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i="1">
                <a:solidFill>
                  <a:srgbClr val="81818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Frankfurt University of Applied Sciences, Faculty 2, M.Sc. HIS, SS 2020, ©2020 Prof. Dr.-Ing. Peter Thoma</a:t>
            </a:r>
          </a:p>
        </p:txBody>
      </p:sp>
      <p:sp>
        <p:nvSpPr>
          <p:cNvPr id="51" name="Slide Number Placeholder 13">
            <a:extLst>
              <a:ext uri="{FF2B5EF4-FFF2-40B4-BE49-F238E27FC236}">
                <a16:creationId xmlns:a16="http://schemas.microsoft.com/office/drawing/2014/main" id="{9642E320-79E1-4FBF-A628-B0F0619E95BB}"/>
              </a:ext>
            </a:extLst>
          </p:cNvPr>
          <p:cNvSpPr txBox="1">
            <a:spLocks/>
          </p:cNvSpPr>
          <p:nvPr userDrawn="1"/>
        </p:nvSpPr>
        <p:spPr>
          <a:xfrm>
            <a:off x="8604448" y="6599311"/>
            <a:ext cx="286072" cy="1958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400" kern="1200" spc="200" baseline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E0A34E-0FF7-4583-8D27-BF1149DDE726}" type="slidenum">
              <a:rPr kumimoji="0" lang="de-DE" sz="1400" b="0" i="0" u="none" strike="noStrike" kern="1200" cap="none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‹Nr.›</a:t>
            </a:fld>
            <a:endParaRPr kumimoji="0" lang="de-DE" sz="1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19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4 text box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27432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3200400"/>
            <a:ext cx="37338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53000" y="3200400"/>
            <a:ext cx="37338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27432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33400" y="1749188"/>
            <a:ext cx="8153400" cy="685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33400" y="4343395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33400" y="4800597"/>
            <a:ext cx="3733800" cy="99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953000" y="4800597"/>
            <a:ext cx="3733800" cy="99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953000" y="4343395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231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2590800"/>
            <a:ext cx="8534400" cy="1098795"/>
          </a:xfr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en-US" sz="7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pitchFamily="34" charset="0"/>
            </a:pPr>
            <a:r>
              <a:rPr lang="en-US" dirty="0"/>
              <a:t>Click to edit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71600" y="3705153"/>
            <a:ext cx="6400800" cy="449684"/>
          </a:xfr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ctr"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/>
            <a:r>
              <a:rPr lang="de-DE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23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609600" y="1733885"/>
            <a:ext cx="2667000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3276600" y="1733885"/>
            <a:ext cx="2667000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1733885"/>
            <a:ext cx="2667000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09600" y="3765885"/>
            <a:ext cx="2667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3276600" y="3765885"/>
            <a:ext cx="2667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943600" y="3765885"/>
            <a:ext cx="2667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23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90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57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23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90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57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25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3392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6059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25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3392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059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679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7" grpId="0"/>
      <p:bldP spid="12" grpId="0" build="p">
        <p:tmplLst>
          <p:tmpl lvl="1">
            <p:tnLst>
              <p:par>
                <p:cTn presetID="23" presetClass="entr" presetSubtype="16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" y="1498600"/>
            <a:ext cx="7924800" cy="46736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191000" y="5257800"/>
            <a:ext cx="4343400" cy="4572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6769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648200" y="1752600"/>
            <a:ext cx="39624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48200" y="2286000"/>
            <a:ext cx="39624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1746691"/>
            <a:ext cx="3733800" cy="4425509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66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533400" y="2286000"/>
            <a:ext cx="37338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smtClean="0"/>
            </a:lvl1pPr>
            <a:lvl2pPr marL="0" indent="0">
              <a:buFontTx/>
              <a:buNone/>
              <a:defRPr lang="en-US" sz="1400" smtClean="0"/>
            </a:lvl2pPr>
            <a:lvl3pPr marL="0" indent="0">
              <a:buFontTx/>
              <a:buNone/>
              <a:defRPr lang="en-US" sz="1400" smtClean="0"/>
            </a:lvl3pPr>
            <a:lvl4pPr marL="0" indent="0">
              <a:buFontTx/>
              <a:buNone/>
              <a:defRPr lang="en-US" sz="1400" smtClean="0"/>
            </a:lvl4pPr>
            <a:lvl5pPr marL="0" indent="0">
              <a:buFontTx/>
              <a:buNone/>
              <a:defRPr lang="en-US" sz="14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76800" y="2514600"/>
            <a:ext cx="3746500" cy="3498485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4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533400" y="2286000"/>
            <a:ext cx="37338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smtClean="0"/>
            </a:lvl1pPr>
            <a:lvl2pPr marL="0" indent="0">
              <a:buFontTx/>
              <a:buNone/>
              <a:defRPr lang="en-US" sz="1400" smtClean="0"/>
            </a:lvl2pPr>
            <a:lvl3pPr marL="0" indent="0">
              <a:buFontTx/>
              <a:buNone/>
              <a:defRPr lang="en-US" sz="1400" smtClean="0"/>
            </a:lvl3pPr>
            <a:lvl4pPr marL="0" indent="0">
              <a:buFontTx/>
              <a:buNone/>
              <a:defRPr lang="en-US" sz="1400" smtClean="0"/>
            </a:lvl4pPr>
            <a:lvl5pPr marL="0" indent="0">
              <a:buFontTx/>
              <a:buNone/>
              <a:defRPr lang="en-US" sz="14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191000" y="1813302"/>
            <a:ext cx="4419600" cy="419978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8"/>
          </p:nvPr>
        </p:nvSpPr>
        <p:spPr>
          <a:xfrm>
            <a:off x="609600" y="2438400"/>
            <a:ext cx="7924800" cy="2895600"/>
          </a:xfrm>
        </p:spPr>
        <p:txBody>
          <a:bodyPr/>
          <a:lstStyle/>
          <a:p>
            <a:r>
              <a:rPr lang="de-DE" dirty="0"/>
              <a:t>Tabelle durch Klicken auf Symbol hinzufügen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5562600"/>
            <a:ext cx="815340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Caption or description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5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53200" y="2305050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5800" y="2305050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33400" y="1600202"/>
            <a:ext cx="8153400" cy="4606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657600" y="2311874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6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6576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5532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5532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</p:spTree>
    <p:extLst>
      <p:ext uri="{BB962C8B-B14F-4D97-AF65-F5344CB8AC3E}">
        <p14:creationId xmlns:p14="http://schemas.microsoft.com/office/powerpoint/2010/main" val="366570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62625" y="533400"/>
            <a:ext cx="2771775" cy="9667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52601"/>
            <a:ext cx="8077200" cy="2133600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80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812268"/>
            <a:ext cx="6400800" cy="369332"/>
          </a:xfrm>
          <a:solidFill>
            <a:schemeClr val="tx1"/>
          </a:solidFill>
          <a:effectLst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800" i="1" dirty="0">
                <a:solidFill>
                  <a:srgbClr val="FFFFFF"/>
                </a:solidFill>
              </a:defRPr>
            </a:lvl1pPr>
          </a:lstStyle>
          <a:p>
            <a:pPr marL="0"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6962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2800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 useBgFill="1">
        <p:nvSpPr>
          <p:cNvPr id="14" name="Rectangle 13"/>
          <p:cNvSpPr/>
          <p:nvPr userDrawn="1"/>
        </p:nvSpPr>
        <p:spPr>
          <a:xfrm>
            <a:off x="228600" y="381000"/>
            <a:ext cx="3048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59028" y="1871219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83710" y="1684495"/>
            <a:ext cx="21377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483710" y="2286000"/>
            <a:ext cx="213771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59028" y="4137740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483710" y="1981200"/>
            <a:ext cx="2137719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483710" y="3962400"/>
            <a:ext cx="2137719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483710" y="4563905"/>
            <a:ext cx="2137719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2483710" y="4259105"/>
            <a:ext cx="2137719" cy="27432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4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839729" y="1871219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664411" y="1684495"/>
            <a:ext cx="1985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664411" y="2286000"/>
            <a:ext cx="198531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839729" y="4137740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664411" y="1981200"/>
            <a:ext cx="1985319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4411" y="3962400"/>
            <a:ext cx="1985319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6664411" y="4563905"/>
            <a:ext cx="1985319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664411" y="4259105"/>
            <a:ext cx="1985319" cy="27432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4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</p:spTree>
    <p:extLst>
      <p:ext uri="{BB962C8B-B14F-4D97-AF65-F5344CB8AC3E}">
        <p14:creationId xmlns:p14="http://schemas.microsoft.com/office/powerpoint/2010/main" val="770924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erson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5800" y="1904999"/>
            <a:ext cx="2133600" cy="193963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4121701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4430486"/>
            <a:ext cx="24384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124200" y="1803400"/>
            <a:ext cx="25908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019800" y="1803400"/>
            <a:ext cx="25908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5352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33400" y="2590800"/>
            <a:ext cx="8077200" cy="3505200"/>
          </a:xfrm>
        </p:spPr>
        <p:txBody>
          <a:bodyPr/>
          <a:lstStyle/>
          <a:p>
            <a:r>
              <a:rPr lang="de-DE" dirty="0"/>
              <a:t>Diagramm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8001000" cy="685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656266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810000" cy="3733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4648200" y="1752600"/>
            <a:ext cx="4191000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Diagramm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972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8100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33400" y="4354775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33400" y="4891585"/>
            <a:ext cx="3810000" cy="123171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4648200" y="1752600"/>
            <a:ext cx="4191000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Diagramm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21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8001000" cy="685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Smart art Title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>
          <a:xfrm>
            <a:off x="533400" y="2616200"/>
            <a:ext cx="8077200" cy="3454400"/>
          </a:xfrm>
        </p:spPr>
        <p:txBody>
          <a:bodyPr/>
          <a:lstStyle/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8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93960"/>
            <a:ext cx="3962400" cy="385094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4648200" y="1752600"/>
            <a:ext cx="4038600" cy="411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8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9624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33400" y="4354775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4648200" y="1752600"/>
            <a:ext cx="4038600" cy="411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33400" y="4912056"/>
            <a:ext cx="3962400" cy="1295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51337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33400" y="1600200"/>
            <a:ext cx="2525486" cy="4394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390900" y="1752600"/>
            <a:ext cx="24384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48400" y="1752600"/>
            <a:ext cx="24384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0380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2441355"/>
            <a:ext cx="37338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  <a:lvl2pPr marL="0" indent="0">
              <a:buFontTx/>
              <a:buNone/>
              <a:defRPr lang="en-US" sz="1200" dirty="0" smtClean="0"/>
            </a:lvl2pPr>
            <a:lvl3pPr marL="0" indent="0">
              <a:buFontTx/>
              <a:buNone/>
              <a:defRPr lang="en-US" sz="1200" dirty="0" smtClean="0"/>
            </a:lvl3pPr>
            <a:lvl4pPr marL="0" indent="0">
              <a:buFontTx/>
              <a:buNone/>
              <a:defRPr lang="en-US" sz="1200" dirty="0" smtClean="0"/>
            </a:lvl4pPr>
            <a:lvl5pPr marL="0" indent="0">
              <a:buFontTx/>
              <a:buNone/>
              <a:defRPr lang="en-US" sz="12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Zweite Ebene</a:t>
            </a:r>
          </a:p>
          <a:p>
            <a:pPr marL="0" lvl="2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Dritte Ebene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Vierte Ebene</a:t>
            </a:r>
          </a:p>
          <a:p>
            <a:pPr marL="0" lvl="4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Fünfte Ebene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14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7915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3400" y="2362200"/>
            <a:ext cx="8153400" cy="362174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/>
            </a:lvl1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279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533400" y="2438400"/>
            <a:ext cx="37338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999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1798707"/>
            <a:ext cx="3581400" cy="406869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294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48640" y="267720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219200" y="17526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3962400" y="175260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781800" y="175260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1219200" y="3962400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962400" y="3962400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6781800" y="3962400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3315590" y="267451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6089206" y="26670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548640" y="4879496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3315590" y="48768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6089206" y="4876800"/>
            <a:ext cx="2194560" cy="115810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9042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32">
          <p15:clr>
            <a:srgbClr val="FBAE40"/>
          </p15:clr>
        </p15:guide>
        <p15:guide id="3" pos="27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48640" y="267720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3244468" y="267451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6089206" y="26670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548640" y="507999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3244468" y="507730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6089206" y="5077303"/>
            <a:ext cx="2194560" cy="115810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63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32">
          <p15:clr>
            <a:srgbClr val="FBAE40"/>
          </p15:clr>
        </p15:guide>
        <p15:guide id="3" pos="27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018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5684" y="2311400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  <a:lvl2pPr>
              <a:defRPr sz="1200"/>
            </a:lvl2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buFontTx/>
              <a:buNone/>
            </a:pPr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331284" y="2311400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0" y="17018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35684" y="452119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marL="0" lvl="0" indent="0" algn="l" defTabSz="914400" rtl="0" eaLnBrk="1" latinLnBrk="0" hangingPunct="1">
              <a:spcBef>
                <a:spcPct val="2000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331284" y="452119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8862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429000" y="38862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226884" y="2332669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24600" y="1723069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226884" y="454246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907469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8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3825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3825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600200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19812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793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1600200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19812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84267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265267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75226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506326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4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509139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40812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4003489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52800" y="4384489"/>
            <a:ext cx="5105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9" y="167791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352800" y="1600200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352800" y="1981200"/>
            <a:ext cx="5105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776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9" y="1677910"/>
            <a:ext cx="2560320" cy="423944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352800" y="1600200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352800" y="1981200"/>
            <a:ext cx="5105400" cy="38256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9513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81534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807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8" y="1676400"/>
            <a:ext cx="8153402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3399" y="3810000"/>
            <a:ext cx="3810001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33399" y="4191000"/>
            <a:ext cx="3810001" cy="18577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4800601" y="3810000"/>
            <a:ext cx="3886201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1" y="4191000"/>
            <a:ext cx="3886201" cy="18577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427236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27123" y="3917735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3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53758" y="4114371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153758" y="4476535"/>
            <a:ext cx="3249893" cy="169566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799329" y="3921918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4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436908" y="4118553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436908" y="4476535"/>
            <a:ext cx="3249893" cy="16914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10088" y="1695236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36723" y="1891872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 marL="457200" indent="-457200"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136723" y="2280021"/>
            <a:ext cx="3249893" cy="1661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82294" y="1699419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419873" y="1896055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5419873" y="2280021"/>
            <a:ext cx="3249893" cy="165711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099267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8" y="1676400"/>
            <a:ext cx="8153402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6801" y="4022912"/>
            <a:ext cx="3209365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066801" y="4406537"/>
            <a:ext cx="3209365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00" y="4022912"/>
            <a:ext cx="3200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5334000" y="4406537"/>
            <a:ext cx="3200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3886051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4724400" y="3886051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ded text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01800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311400"/>
            <a:ext cx="246888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buFontTx/>
              <a:buNone/>
            </a:pPr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360549" y="2311400"/>
            <a:ext cx="246888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360549" y="1701800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187698" y="2332669"/>
            <a:ext cx="2468880" cy="3737931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187698" y="1723069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00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2151" y="2438400"/>
            <a:ext cx="1254800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12989" y="2438400"/>
            <a:ext cx="1254799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159626" y="2438400"/>
            <a:ext cx="1254800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33825" y="2438400"/>
            <a:ext cx="1246726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546726" y="2438400"/>
            <a:ext cx="1256414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641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609600" y="1812207"/>
            <a:ext cx="2133600" cy="2130552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2540000" y="1812207"/>
            <a:ext cx="2133600" cy="2130552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470400" y="1812207"/>
            <a:ext cx="2133600" cy="213055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6406243" y="1812207"/>
            <a:ext cx="2133600" cy="2130552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58916" y="27501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813432" y="27501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2889316" y="27247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755559" y="2654276"/>
            <a:ext cx="1434968" cy="1384323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35085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795885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2873829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731728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533400" y="4222158"/>
            <a:ext cx="8153400" cy="18738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13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381001"/>
            <a:ext cx="7924800" cy="2395868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5172" y="3004458"/>
            <a:ext cx="6627628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535172" y="4220026"/>
            <a:ext cx="6627628" cy="1495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94360" y="4161970"/>
            <a:ext cx="79552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18627" y="5855207"/>
            <a:ext cx="2336195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200">
                <a:solidFill>
                  <a:srgbClr val="58585A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Facebook page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408906" y="5858167"/>
            <a:ext cx="2393179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200">
                <a:solidFill>
                  <a:srgbClr val="58585A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Twitter page</a:t>
            </a:r>
          </a:p>
        </p:txBody>
      </p:sp>
      <p:sp useBgFill="1">
        <p:nvSpPr>
          <p:cNvPr id="23" name="Rectangle 22"/>
          <p:cNvSpPr/>
          <p:nvPr userDrawn="1"/>
        </p:nvSpPr>
        <p:spPr>
          <a:xfrm>
            <a:off x="152400" y="381000"/>
            <a:ext cx="304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97"/>
          <p:cNvSpPr>
            <a:spLocks noChangeAspect="1" noEditPoints="1"/>
          </p:cNvSpPr>
          <p:nvPr userDrawn="1"/>
        </p:nvSpPr>
        <p:spPr bwMode="auto">
          <a:xfrm>
            <a:off x="3250835" y="5903527"/>
            <a:ext cx="154013" cy="154013"/>
          </a:xfrm>
          <a:custGeom>
            <a:avLst/>
            <a:gdLst>
              <a:gd name="T0" fmla="*/ 19040 w 22854"/>
              <a:gd name="T1" fmla="*/ 7172 h 22880"/>
              <a:gd name="T2" fmla="*/ 17254 w 22854"/>
              <a:gd name="T3" fmla="*/ 7680 h 22880"/>
              <a:gd name="T4" fmla="*/ 18640 w 22854"/>
              <a:gd name="T5" fmla="*/ 5946 h 22880"/>
              <a:gd name="T6" fmla="*/ 16640 w 22854"/>
              <a:gd name="T7" fmla="*/ 6692 h 22880"/>
              <a:gd name="T8" fmla="*/ 14374 w 22854"/>
              <a:gd name="T9" fmla="*/ 5732 h 22880"/>
              <a:gd name="T10" fmla="*/ 12160 w 22854"/>
              <a:gd name="T11" fmla="*/ 6640 h 22880"/>
              <a:gd name="T12" fmla="*/ 11226 w 22854"/>
              <a:gd name="T13" fmla="*/ 8852 h 22880"/>
              <a:gd name="T14" fmla="*/ 11306 w 22854"/>
              <a:gd name="T15" fmla="*/ 9572 h 22880"/>
              <a:gd name="T16" fmla="*/ 7706 w 22854"/>
              <a:gd name="T17" fmla="*/ 8586 h 22880"/>
              <a:gd name="T18" fmla="*/ 4854 w 22854"/>
              <a:gd name="T19" fmla="*/ 6292 h 22880"/>
              <a:gd name="T20" fmla="*/ 4426 w 22854"/>
              <a:gd name="T21" fmla="*/ 7866 h 22880"/>
              <a:gd name="T22" fmla="*/ 5786 w 22854"/>
              <a:gd name="T23" fmla="*/ 10480 h 22880"/>
              <a:gd name="T24" fmla="*/ 4294 w 22854"/>
              <a:gd name="T25" fmla="*/ 10080 h 22880"/>
              <a:gd name="T26" fmla="*/ 4294 w 22854"/>
              <a:gd name="T27" fmla="*/ 10106 h 22880"/>
              <a:gd name="T28" fmla="*/ 5040 w 22854"/>
              <a:gd name="T29" fmla="*/ 12106 h 22880"/>
              <a:gd name="T30" fmla="*/ 6854 w 22854"/>
              <a:gd name="T31" fmla="*/ 13172 h 22880"/>
              <a:gd name="T32" fmla="*/ 6106 w 22854"/>
              <a:gd name="T33" fmla="*/ 13306 h 22880"/>
              <a:gd name="T34" fmla="*/ 5520 w 22854"/>
              <a:gd name="T35" fmla="*/ 13226 h 22880"/>
              <a:gd name="T36" fmla="*/ 6640 w 22854"/>
              <a:gd name="T37" fmla="*/ 14800 h 22880"/>
              <a:gd name="T38" fmla="*/ 8426 w 22854"/>
              <a:gd name="T39" fmla="*/ 15412 h 22880"/>
              <a:gd name="T40" fmla="*/ 4560 w 22854"/>
              <a:gd name="T41" fmla="*/ 16746 h 22880"/>
              <a:gd name="T42" fmla="*/ 3814 w 22854"/>
              <a:gd name="T43" fmla="*/ 16692 h 22880"/>
              <a:gd name="T44" fmla="*/ 8614 w 22854"/>
              <a:gd name="T45" fmla="*/ 18106 h 22880"/>
              <a:gd name="T46" fmla="*/ 11734 w 22854"/>
              <a:gd name="T47" fmla="*/ 17572 h 22880"/>
              <a:gd name="T48" fmla="*/ 14240 w 22854"/>
              <a:gd name="T49" fmla="*/ 16160 h 22880"/>
              <a:gd name="T50" fmla="*/ 16026 w 22854"/>
              <a:gd name="T51" fmla="*/ 14132 h 22880"/>
              <a:gd name="T52" fmla="*/ 17146 w 22854"/>
              <a:gd name="T53" fmla="*/ 11706 h 22880"/>
              <a:gd name="T54" fmla="*/ 17494 w 22854"/>
              <a:gd name="T55" fmla="*/ 9200 h 22880"/>
              <a:gd name="T56" fmla="*/ 17494 w 22854"/>
              <a:gd name="T57" fmla="*/ 8800 h 22880"/>
              <a:gd name="T58" fmla="*/ 19040 w 22854"/>
              <a:gd name="T59" fmla="*/ 7172 h 22880"/>
              <a:gd name="T60" fmla="*/ 22854 w 22854"/>
              <a:gd name="T61" fmla="*/ 4292 h 22880"/>
              <a:gd name="T62" fmla="*/ 22854 w 22854"/>
              <a:gd name="T63" fmla="*/ 18586 h 22880"/>
              <a:gd name="T64" fmla="*/ 21600 w 22854"/>
              <a:gd name="T65" fmla="*/ 21600 h 22880"/>
              <a:gd name="T66" fmla="*/ 18560 w 22854"/>
              <a:gd name="T67" fmla="*/ 22880 h 22880"/>
              <a:gd name="T68" fmla="*/ 4294 w 22854"/>
              <a:gd name="T69" fmla="*/ 22880 h 22880"/>
              <a:gd name="T70" fmla="*/ 1254 w 22854"/>
              <a:gd name="T71" fmla="*/ 21600 h 22880"/>
              <a:gd name="T72" fmla="*/ 0 w 22854"/>
              <a:gd name="T73" fmla="*/ 18586 h 22880"/>
              <a:gd name="T74" fmla="*/ 0 w 22854"/>
              <a:gd name="T75" fmla="*/ 4292 h 22880"/>
              <a:gd name="T76" fmla="*/ 1254 w 22854"/>
              <a:gd name="T77" fmla="*/ 1280 h 22880"/>
              <a:gd name="T78" fmla="*/ 4294 w 22854"/>
              <a:gd name="T79" fmla="*/ 0 h 22880"/>
              <a:gd name="T80" fmla="*/ 18560 w 22854"/>
              <a:gd name="T81" fmla="*/ 0 h 22880"/>
              <a:gd name="T82" fmla="*/ 21600 w 22854"/>
              <a:gd name="T83" fmla="*/ 1280 h 22880"/>
              <a:gd name="T84" fmla="*/ 22854 w 22854"/>
              <a:gd name="T85" fmla="*/ 4292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854" h="22880">
                <a:moveTo>
                  <a:pt x="19040" y="7172"/>
                </a:moveTo>
                <a:cubicBezTo>
                  <a:pt x="18488" y="7422"/>
                  <a:pt x="17894" y="7590"/>
                  <a:pt x="17254" y="7680"/>
                </a:cubicBezTo>
                <a:cubicBezTo>
                  <a:pt x="17928" y="7288"/>
                  <a:pt x="18392" y="6710"/>
                  <a:pt x="18640" y="5946"/>
                </a:cubicBezTo>
                <a:cubicBezTo>
                  <a:pt x="17982" y="6320"/>
                  <a:pt x="17316" y="6568"/>
                  <a:pt x="16640" y="6692"/>
                </a:cubicBezTo>
                <a:cubicBezTo>
                  <a:pt x="16036" y="6052"/>
                  <a:pt x="15280" y="5732"/>
                  <a:pt x="14374" y="5732"/>
                </a:cubicBezTo>
                <a:cubicBezTo>
                  <a:pt x="13502" y="5732"/>
                  <a:pt x="12764" y="6034"/>
                  <a:pt x="12160" y="6640"/>
                </a:cubicBezTo>
                <a:cubicBezTo>
                  <a:pt x="11556" y="7244"/>
                  <a:pt x="11244" y="7982"/>
                  <a:pt x="11226" y="8852"/>
                </a:cubicBezTo>
                <a:cubicBezTo>
                  <a:pt x="11226" y="9138"/>
                  <a:pt x="11254" y="9378"/>
                  <a:pt x="11306" y="9572"/>
                </a:cubicBezTo>
                <a:cubicBezTo>
                  <a:pt x="10026" y="9502"/>
                  <a:pt x="8826" y="9172"/>
                  <a:pt x="7706" y="8586"/>
                </a:cubicBezTo>
                <a:cubicBezTo>
                  <a:pt x="6586" y="8000"/>
                  <a:pt x="5636" y="7234"/>
                  <a:pt x="4854" y="6292"/>
                </a:cubicBezTo>
                <a:cubicBezTo>
                  <a:pt x="4568" y="6790"/>
                  <a:pt x="4426" y="7314"/>
                  <a:pt x="4426" y="7866"/>
                </a:cubicBezTo>
                <a:cubicBezTo>
                  <a:pt x="4426" y="9004"/>
                  <a:pt x="4880" y="9874"/>
                  <a:pt x="5786" y="10480"/>
                </a:cubicBezTo>
                <a:cubicBezTo>
                  <a:pt x="5306" y="10462"/>
                  <a:pt x="4808" y="10328"/>
                  <a:pt x="4294" y="10080"/>
                </a:cubicBezTo>
                <a:lnTo>
                  <a:pt x="4294" y="10106"/>
                </a:lnTo>
                <a:cubicBezTo>
                  <a:pt x="4294" y="10852"/>
                  <a:pt x="4542" y="11520"/>
                  <a:pt x="5040" y="12106"/>
                </a:cubicBezTo>
                <a:cubicBezTo>
                  <a:pt x="5538" y="12692"/>
                  <a:pt x="6142" y="13048"/>
                  <a:pt x="6854" y="13172"/>
                </a:cubicBezTo>
                <a:cubicBezTo>
                  <a:pt x="6568" y="13262"/>
                  <a:pt x="6320" y="13306"/>
                  <a:pt x="6106" y="13306"/>
                </a:cubicBezTo>
                <a:cubicBezTo>
                  <a:pt x="5982" y="13306"/>
                  <a:pt x="5786" y="13280"/>
                  <a:pt x="5520" y="13226"/>
                </a:cubicBezTo>
                <a:cubicBezTo>
                  <a:pt x="5734" y="13866"/>
                  <a:pt x="6106" y="14390"/>
                  <a:pt x="6640" y="14800"/>
                </a:cubicBezTo>
                <a:cubicBezTo>
                  <a:pt x="7174" y="15208"/>
                  <a:pt x="7768" y="15412"/>
                  <a:pt x="8426" y="15412"/>
                </a:cubicBezTo>
                <a:cubicBezTo>
                  <a:pt x="7288" y="16302"/>
                  <a:pt x="6000" y="16746"/>
                  <a:pt x="4560" y="16746"/>
                </a:cubicBezTo>
                <a:cubicBezTo>
                  <a:pt x="4294" y="16746"/>
                  <a:pt x="4044" y="16728"/>
                  <a:pt x="3814" y="16692"/>
                </a:cubicBezTo>
                <a:cubicBezTo>
                  <a:pt x="5272" y="17634"/>
                  <a:pt x="6872" y="18106"/>
                  <a:pt x="8614" y="18106"/>
                </a:cubicBezTo>
                <a:cubicBezTo>
                  <a:pt x="9716" y="18106"/>
                  <a:pt x="10756" y="17928"/>
                  <a:pt x="11734" y="17572"/>
                </a:cubicBezTo>
                <a:cubicBezTo>
                  <a:pt x="12712" y="17218"/>
                  <a:pt x="13546" y="16746"/>
                  <a:pt x="14240" y="16160"/>
                </a:cubicBezTo>
                <a:cubicBezTo>
                  <a:pt x="14934" y="15572"/>
                  <a:pt x="15528" y="14898"/>
                  <a:pt x="16026" y="14132"/>
                </a:cubicBezTo>
                <a:cubicBezTo>
                  <a:pt x="16524" y="13368"/>
                  <a:pt x="16898" y="12560"/>
                  <a:pt x="17146" y="11706"/>
                </a:cubicBezTo>
                <a:cubicBezTo>
                  <a:pt x="17396" y="10852"/>
                  <a:pt x="17512" y="10018"/>
                  <a:pt x="17494" y="9200"/>
                </a:cubicBezTo>
                <a:lnTo>
                  <a:pt x="17494" y="8800"/>
                </a:lnTo>
                <a:cubicBezTo>
                  <a:pt x="18116" y="8354"/>
                  <a:pt x="18632" y="7812"/>
                  <a:pt x="19040" y="7172"/>
                </a:cubicBezTo>
                <a:close/>
                <a:moveTo>
                  <a:pt x="22854" y="4292"/>
                </a:move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close/>
              </a:path>
            </a:pathLst>
          </a:custGeom>
          <a:solidFill>
            <a:srgbClr val="1DA1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45"/>
          <p:cNvSpPr>
            <a:spLocks noChangeAspect="1"/>
          </p:cNvSpPr>
          <p:nvPr userDrawn="1"/>
        </p:nvSpPr>
        <p:spPr bwMode="auto">
          <a:xfrm>
            <a:off x="665317" y="5903527"/>
            <a:ext cx="153310" cy="154013"/>
          </a:xfrm>
          <a:custGeom>
            <a:avLst/>
            <a:gdLst>
              <a:gd name="T0" fmla="*/ 18560 w 22854"/>
              <a:gd name="T1" fmla="*/ 0 h 22880"/>
              <a:gd name="T2" fmla="*/ 21600 w 22854"/>
              <a:gd name="T3" fmla="*/ 1280 h 22880"/>
              <a:gd name="T4" fmla="*/ 22854 w 22854"/>
              <a:gd name="T5" fmla="*/ 4292 h 22880"/>
              <a:gd name="T6" fmla="*/ 22854 w 22854"/>
              <a:gd name="T7" fmla="*/ 18586 h 22880"/>
              <a:gd name="T8" fmla="*/ 21600 w 22854"/>
              <a:gd name="T9" fmla="*/ 21600 h 22880"/>
              <a:gd name="T10" fmla="*/ 18560 w 22854"/>
              <a:gd name="T11" fmla="*/ 22880 h 22880"/>
              <a:gd name="T12" fmla="*/ 15786 w 22854"/>
              <a:gd name="T13" fmla="*/ 22880 h 22880"/>
              <a:gd name="T14" fmla="*/ 15786 w 22854"/>
              <a:gd name="T15" fmla="*/ 14000 h 22880"/>
              <a:gd name="T16" fmla="*/ 18746 w 22854"/>
              <a:gd name="T17" fmla="*/ 14000 h 22880"/>
              <a:gd name="T18" fmla="*/ 19174 w 22854"/>
              <a:gd name="T19" fmla="*/ 10560 h 22880"/>
              <a:gd name="T20" fmla="*/ 15786 w 22854"/>
              <a:gd name="T21" fmla="*/ 10560 h 22880"/>
              <a:gd name="T22" fmla="*/ 15786 w 22854"/>
              <a:gd name="T23" fmla="*/ 8346 h 22880"/>
              <a:gd name="T24" fmla="*/ 16134 w 22854"/>
              <a:gd name="T25" fmla="*/ 7120 h 22880"/>
              <a:gd name="T26" fmla="*/ 17494 w 22854"/>
              <a:gd name="T27" fmla="*/ 6692 h 22880"/>
              <a:gd name="T28" fmla="*/ 19306 w 22854"/>
              <a:gd name="T29" fmla="*/ 6666 h 22880"/>
              <a:gd name="T30" fmla="*/ 19306 w 22854"/>
              <a:gd name="T31" fmla="*/ 3600 h 22880"/>
              <a:gd name="T32" fmla="*/ 16640 w 22854"/>
              <a:gd name="T33" fmla="*/ 3466 h 22880"/>
              <a:gd name="T34" fmla="*/ 13414 w 22854"/>
              <a:gd name="T35" fmla="*/ 4640 h 22880"/>
              <a:gd name="T36" fmla="*/ 12214 w 22854"/>
              <a:gd name="T37" fmla="*/ 8026 h 22880"/>
              <a:gd name="T38" fmla="*/ 12214 w 22854"/>
              <a:gd name="T39" fmla="*/ 10560 h 22880"/>
              <a:gd name="T40" fmla="*/ 9226 w 22854"/>
              <a:gd name="T41" fmla="*/ 10560 h 22880"/>
              <a:gd name="T42" fmla="*/ 9226 w 22854"/>
              <a:gd name="T43" fmla="*/ 14000 h 22880"/>
              <a:gd name="T44" fmla="*/ 12214 w 22854"/>
              <a:gd name="T45" fmla="*/ 14000 h 22880"/>
              <a:gd name="T46" fmla="*/ 12214 w 22854"/>
              <a:gd name="T47" fmla="*/ 22880 h 22880"/>
              <a:gd name="T48" fmla="*/ 4294 w 22854"/>
              <a:gd name="T49" fmla="*/ 22880 h 22880"/>
              <a:gd name="T50" fmla="*/ 1254 w 22854"/>
              <a:gd name="T51" fmla="*/ 21600 h 22880"/>
              <a:gd name="T52" fmla="*/ 0 w 22854"/>
              <a:gd name="T53" fmla="*/ 18586 h 22880"/>
              <a:gd name="T54" fmla="*/ 0 w 22854"/>
              <a:gd name="T55" fmla="*/ 4292 h 22880"/>
              <a:gd name="T56" fmla="*/ 1254 w 22854"/>
              <a:gd name="T57" fmla="*/ 1280 h 22880"/>
              <a:gd name="T58" fmla="*/ 4294 w 22854"/>
              <a:gd name="T59" fmla="*/ 0 h 22880"/>
              <a:gd name="T60" fmla="*/ 18560 w 22854"/>
              <a:gd name="T61" fmla="*/ 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54" h="22880">
                <a:moveTo>
                  <a:pt x="18560" y="0"/>
                </a:move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15786" y="22880"/>
                </a:lnTo>
                <a:lnTo>
                  <a:pt x="15786" y="14000"/>
                </a:lnTo>
                <a:lnTo>
                  <a:pt x="18746" y="14000"/>
                </a:lnTo>
                <a:lnTo>
                  <a:pt x="19174" y="10560"/>
                </a:lnTo>
                <a:lnTo>
                  <a:pt x="15786" y="10560"/>
                </a:lnTo>
                <a:lnTo>
                  <a:pt x="15786" y="8346"/>
                </a:lnTo>
                <a:cubicBezTo>
                  <a:pt x="15786" y="7794"/>
                  <a:pt x="15902" y="7386"/>
                  <a:pt x="16134" y="7120"/>
                </a:cubicBezTo>
                <a:cubicBezTo>
                  <a:pt x="16364" y="6852"/>
                  <a:pt x="16818" y="6710"/>
                  <a:pt x="17494" y="6692"/>
                </a:cubicBezTo>
                <a:lnTo>
                  <a:pt x="19306" y="6666"/>
                </a:lnTo>
                <a:lnTo>
                  <a:pt x="19306" y="3600"/>
                </a:lnTo>
                <a:cubicBezTo>
                  <a:pt x="18684" y="3510"/>
                  <a:pt x="17796" y="3466"/>
                  <a:pt x="16640" y="3466"/>
                </a:cubicBezTo>
                <a:cubicBezTo>
                  <a:pt x="15306" y="3466"/>
                  <a:pt x="14232" y="3858"/>
                  <a:pt x="13414" y="4640"/>
                </a:cubicBezTo>
                <a:cubicBezTo>
                  <a:pt x="12596" y="5422"/>
                  <a:pt x="12196" y="6550"/>
                  <a:pt x="12214" y="8026"/>
                </a:cubicBezTo>
                <a:lnTo>
                  <a:pt x="12214" y="10560"/>
                </a:lnTo>
                <a:lnTo>
                  <a:pt x="9226" y="10560"/>
                </a:lnTo>
                <a:lnTo>
                  <a:pt x="9226" y="14000"/>
                </a:lnTo>
                <a:lnTo>
                  <a:pt x="12214" y="14000"/>
                </a:lnTo>
                <a:lnTo>
                  <a:pt x="12214" y="22880"/>
                </a:ln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lose/>
              </a:path>
            </a:pathLst>
          </a:custGeom>
          <a:solidFill>
            <a:srgbClr val="3B59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31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- Sa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8181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2640013"/>
            <a:ext cx="6553200" cy="1474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7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4038600"/>
            <a:ext cx="7086600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Last message here :)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317008" y="609600"/>
            <a:ext cx="2590800" cy="1143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152400" y="381000"/>
            <a:ext cx="304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0893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51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align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5720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81534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152400" y="274637"/>
            <a:ext cx="304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4564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FEF5B-F2CC-4EC5-8F1F-29A8BF9EFFA9}" type="datetime2">
              <a:rPr lang="en-US" smtClean="0"/>
              <a:pPr/>
              <a:t>Wednesday, October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0EEA-824F-4D46-AFE7-60426C8C06B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385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06629"/>
            <a:ext cx="80772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72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507468"/>
            <a:ext cx="6400800" cy="369332"/>
          </a:xfrm>
          <a:solidFill>
            <a:schemeClr val="tx1"/>
          </a:solidFill>
          <a:effectLst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800" i="1" dirty="0">
                <a:solidFill>
                  <a:srgbClr val="FFFFFF"/>
                </a:solidFill>
              </a:defRPr>
            </a:lvl1pPr>
          </a:lstStyle>
          <a:p>
            <a:pPr marL="0"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85800" y="3657600"/>
            <a:ext cx="76962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2800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62625" y="533400"/>
            <a:ext cx="2771775" cy="9667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59379"/>
            <a:ext cx="640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 useBgFill="1">
        <p:nvSpPr>
          <p:cNvPr id="5" name="Rectangle 4"/>
          <p:cNvSpPr/>
          <p:nvPr userDrawn="1"/>
        </p:nvSpPr>
        <p:spPr>
          <a:xfrm>
            <a:off x="228600" y="381000"/>
            <a:ext cx="3048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93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62625" y="533400"/>
            <a:ext cx="2771775" cy="96678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52601"/>
            <a:ext cx="8077200" cy="2133600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8000" kern="1200" dirty="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 algn="l"/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812268"/>
            <a:ext cx="6400800" cy="369332"/>
          </a:xfrm>
          <a:solidFill>
            <a:schemeClr val="tx1"/>
          </a:solidFill>
          <a:effectLst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800" i="1" dirty="0">
                <a:solidFill>
                  <a:srgbClr val="FFFFFF"/>
                </a:solidFill>
              </a:defRPr>
            </a:lvl1pPr>
          </a:lstStyle>
          <a:p>
            <a:pPr marL="0"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696200" cy="4572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FontTx/>
              <a:buNone/>
              <a:defRPr lang="en-US" sz="2800" dirty="0">
                <a:solidFill>
                  <a:schemeClr val="accent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59379"/>
            <a:ext cx="662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 useBgFill="1">
        <p:nvSpPr>
          <p:cNvPr id="14" name="Rectangle 13"/>
          <p:cNvSpPr/>
          <p:nvPr userDrawn="1"/>
        </p:nvSpPr>
        <p:spPr>
          <a:xfrm>
            <a:off x="228600" y="381000"/>
            <a:ext cx="3048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975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79156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3400" y="2362200"/>
            <a:ext cx="8153400" cy="362174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/>
            </a:lvl1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688" y="6459379"/>
            <a:ext cx="5856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09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81534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9379"/>
            <a:ext cx="5784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51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align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8153400" cy="45720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81534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59379"/>
            <a:ext cx="600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152400" y="274637"/>
            <a:ext cx="30480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209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7338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53000" y="2286000"/>
            <a:ext cx="37338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445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909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4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5334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3909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484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59379"/>
            <a:ext cx="600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591847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7" name="Oval 46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4915546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50610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915546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50610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921724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150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7150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7150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50610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1720" y="6459379"/>
            <a:ext cx="5568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203332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203332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203332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  <p:sp>
        <p:nvSpPr>
          <p:cNvPr id="4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10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07" r="12263"/>
          <a:stretch/>
        </p:blipFill>
        <p:spPr>
          <a:xfrm>
            <a:off x="-152400" y="-416863"/>
            <a:ext cx="9296400" cy="7274863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591847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7" name="Oval 46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4915546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50610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915546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50610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921724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150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7150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7150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50610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704" y="6459379"/>
            <a:ext cx="571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203332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203332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203332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  <p:sp>
        <p:nvSpPr>
          <p:cNvPr id="4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43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7338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53000" y="2286000"/>
            <a:ext cx="3733800" cy="370650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68667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7" name="Rounded Rectangle 36"/>
          <p:cNvSpPr/>
          <p:nvPr userDrawn="1"/>
        </p:nvSpPr>
        <p:spPr>
          <a:xfrm>
            <a:off x="4763146" y="4855148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49086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763146" y="3327400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49086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769324" y="1794256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591847" y="4855148"/>
            <a:ext cx="3841276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3" name="Oval 22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46702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81135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8883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562600" y="2046702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562600" y="3581135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562600" y="5108883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49086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9379"/>
            <a:ext cx="5784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044698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044698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044698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  <p:sp>
        <p:nvSpPr>
          <p:cNvPr id="4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150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4 text box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27432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3200400"/>
            <a:ext cx="37338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953000" y="3200400"/>
            <a:ext cx="37338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27432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33400" y="1749188"/>
            <a:ext cx="8153400" cy="685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33400" y="4343395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33400" y="4800597"/>
            <a:ext cx="3733800" cy="99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953000" y="4800597"/>
            <a:ext cx="3733800" cy="99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953000" y="4343395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9379"/>
            <a:ext cx="5784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39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2590800"/>
            <a:ext cx="8534400" cy="1098795"/>
          </a:xfr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en-US" sz="7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 pitchFamily="34" charset="0"/>
            </a:pPr>
            <a:r>
              <a:rPr lang="en-US" dirty="0"/>
              <a:t>Click to edit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71600" y="3705153"/>
            <a:ext cx="6400800" cy="449684"/>
          </a:xfrm>
          <a:solidFill>
            <a:schemeClr val="accent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ctr"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049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609600" y="1733885"/>
            <a:ext cx="2667000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276600" y="1733885"/>
            <a:ext cx="2667000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1733885"/>
            <a:ext cx="2667000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09600" y="3765885"/>
            <a:ext cx="2667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276600" y="3765885"/>
            <a:ext cx="2667000" cy="2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5943600" y="3765885"/>
            <a:ext cx="2667000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23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90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57900" y="1921043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23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90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057900" y="2286000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25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3392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6059904" y="3920957"/>
            <a:ext cx="2438400" cy="5588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25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3392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059904" y="4297978"/>
            <a:ext cx="2438400" cy="131436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704" y="6459379"/>
            <a:ext cx="571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4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3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7" grpId="0"/>
      <p:bldP spid="12" grpId="0" build="p">
        <p:tmplLst>
          <p:tmpl lvl="1">
            <p:tnLst>
              <p:par>
                <p:cTn presetID="23" presetClass="entr" presetSubtype="16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" y="1498600"/>
            <a:ext cx="7924800" cy="46736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191000" y="5257800"/>
            <a:ext cx="4343400" cy="45720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2" y="6459379"/>
            <a:ext cx="5640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287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648200" y="1752600"/>
            <a:ext cx="39624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48200" y="2286000"/>
            <a:ext cx="3962400" cy="3850944"/>
          </a:xfrm>
        </p:spPr>
        <p:txBody>
          <a:bodyPr vert="horz" lIns="91440" tIns="45720" rIns="91440" bIns="45720" rtlCol="0">
            <a:normAutofit/>
          </a:bodyPr>
          <a:lstStyle>
            <a:lvl1pPr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1746691"/>
            <a:ext cx="3733800" cy="4425509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786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9530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533400" y="2286000"/>
            <a:ext cx="37338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smtClean="0"/>
            </a:lvl1pPr>
            <a:lvl2pPr marL="0" indent="0">
              <a:buFontTx/>
              <a:buNone/>
              <a:defRPr lang="en-US" sz="1400" smtClean="0"/>
            </a:lvl2pPr>
            <a:lvl3pPr marL="0" indent="0">
              <a:buFontTx/>
              <a:buNone/>
              <a:defRPr lang="en-US" sz="1400" smtClean="0"/>
            </a:lvl3pPr>
            <a:lvl4pPr marL="0" indent="0">
              <a:buFontTx/>
              <a:buNone/>
              <a:defRPr lang="en-US" sz="1400" smtClean="0"/>
            </a:lvl4pPr>
            <a:lvl5pPr marL="0" indent="0">
              <a:buFontTx/>
              <a:buNone/>
              <a:defRPr lang="en-US" sz="14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76800" y="2514600"/>
            <a:ext cx="3746500" cy="3498485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59379"/>
            <a:ext cx="600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224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ight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533400" y="2286000"/>
            <a:ext cx="3733800" cy="37062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smtClean="0"/>
            </a:lvl1pPr>
            <a:lvl2pPr marL="0" indent="0">
              <a:buFontTx/>
              <a:buNone/>
              <a:defRPr lang="en-US" sz="1400" smtClean="0"/>
            </a:lvl2pPr>
            <a:lvl3pPr marL="0" indent="0">
              <a:buFontTx/>
              <a:buNone/>
              <a:defRPr lang="en-US" sz="1400" smtClean="0"/>
            </a:lvl3pPr>
            <a:lvl4pPr marL="0" indent="0">
              <a:buFontTx/>
              <a:buNone/>
              <a:defRPr lang="en-US" sz="1400" smtClean="0"/>
            </a:lvl4pPr>
            <a:lvl5pPr marL="0" indent="0">
              <a:buFontTx/>
              <a:buNone/>
              <a:defRPr lang="en-US" sz="1400"/>
            </a:lvl5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191000" y="1813302"/>
            <a:ext cx="4419600" cy="419978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3648" y="6459379"/>
            <a:ext cx="6216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477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8"/>
          </p:nvPr>
        </p:nvSpPr>
        <p:spPr>
          <a:xfrm>
            <a:off x="609600" y="2438400"/>
            <a:ext cx="7924800" cy="2895600"/>
          </a:xfrm>
        </p:spPr>
        <p:txBody>
          <a:bodyPr/>
          <a:lstStyle/>
          <a:p>
            <a:r>
              <a:rPr lang="de-DE" dirty="0"/>
              <a:t>Tabelle durch Klicken auf Symbol hinzufügen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37338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5562600"/>
            <a:ext cx="815340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Caption or description</a:t>
            </a:r>
          </a:p>
          <a:p>
            <a:pPr lvl="0"/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847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-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53200" y="2305050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5800" y="2305050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33400" y="1600202"/>
            <a:ext cx="8153400" cy="4606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657600" y="2311874"/>
            <a:ext cx="21336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6576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6576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576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553200" y="4133850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4724400"/>
            <a:ext cx="24384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553200" y="4438650"/>
            <a:ext cx="243840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459379"/>
            <a:ext cx="6504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909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400" y="1752600"/>
            <a:ext cx="2438400" cy="47915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5334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3909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48400" y="2286000"/>
            <a:ext cx="24384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658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- 4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59028" y="1871219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483710" y="1684495"/>
            <a:ext cx="21377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483710" y="2286000"/>
            <a:ext cx="213771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59028" y="4137740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483710" y="1981200"/>
            <a:ext cx="2137719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483710" y="3962400"/>
            <a:ext cx="2137719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483710" y="4563905"/>
            <a:ext cx="2137719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2483710" y="4259105"/>
            <a:ext cx="2137719" cy="27432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4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839729" y="1871219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664411" y="1684495"/>
            <a:ext cx="1985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664411" y="2286000"/>
            <a:ext cx="1985319" cy="11939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839729" y="4137740"/>
            <a:ext cx="1676400" cy="15240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664411" y="1981200"/>
            <a:ext cx="1985319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664411" y="3962400"/>
            <a:ext cx="1985319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Name Here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6664411" y="4563905"/>
            <a:ext cx="1985319" cy="134143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6664411" y="4259105"/>
            <a:ext cx="1985319" cy="27432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FontTx/>
              <a:buNone/>
              <a:defRPr lang="en-US" sz="1400" i="1" dirty="0" smtClean="0"/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/>
              <a:t>[ Title ]</a:t>
            </a:r>
          </a:p>
        </p:txBody>
      </p:sp>
      <p:sp>
        <p:nvSpPr>
          <p:cNvPr id="4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3608" y="6459379"/>
            <a:ext cx="6576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3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209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erson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5800" y="1904999"/>
            <a:ext cx="2133600" cy="193963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4121701"/>
            <a:ext cx="2438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4430486"/>
            <a:ext cx="2438400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[ Title ]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124200" y="1803400"/>
            <a:ext cx="25908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019800" y="1803400"/>
            <a:ext cx="2590800" cy="401910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1640" y="6459379"/>
            <a:ext cx="628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956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slid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33400" y="2590800"/>
            <a:ext cx="8077200" cy="3505200"/>
          </a:xfrm>
        </p:spPr>
        <p:txBody>
          <a:bodyPr/>
          <a:lstStyle/>
          <a:p>
            <a:r>
              <a:rPr lang="de-DE" dirty="0"/>
              <a:t>Diagramm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8001000" cy="685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2" y="6459379"/>
            <a:ext cx="5640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54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810000" cy="3733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4648200" y="1752600"/>
            <a:ext cx="4191000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Diagramm durch Klicken auf Symbol hinzufügen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3648" y="6459379"/>
            <a:ext cx="6216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002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8100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33400" y="4354775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33400" y="4891585"/>
            <a:ext cx="3810000" cy="123171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7"/>
          </p:nvPr>
        </p:nvSpPr>
        <p:spPr>
          <a:xfrm>
            <a:off x="4648200" y="1752600"/>
            <a:ext cx="4191000" cy="426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Diagramm durch Klicken auf Symbol hinzufügen</a:t>
            </a:r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63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slide 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52600"/>
            <a:ext cx="8001000" cy="685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baseline="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Smart art Title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>
          <a:xfrm>
            <a:off x="533400" y="2616200"/>
            <a:ext cx="8077200" cy="3454400"/>
          </a:xfrm>
        </p:spPr>
        <p:txBody>
          <a:bodyPr/>
          <a:lstStyle/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1640" y="6459379"/>
            <a:ext cx="628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705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93960"/>
            <a:ext cx="3962400" cy="385094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4648200" y="1752600"/>
            <a:ext cx="4038600" cy="411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59379"/>
            <a:ext cx="614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774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286000"/>
            <a:ext cx="39624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33400" y="4354775"/>
            <a:ext cx="39624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7"/>
          </p:nvPr>
        </p:nvSpPr>
        <p:spPr>
          <a:xfrm>
            <a:off x="4648200" y="1752600"/>
            <a:ext cx="4038600" cy="411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de-DE" dirty="0"/>
              <a:t>Klicken Sie auf das Symbol, um die SmartArt-Grafik hinzuzufügen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33400" y="4912056"/>
            <a:ext cx="3962400" cy="1295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635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33400" y="1600200"/>
            <a:ext cx="2525486" cy="439420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3390900" y="1752600"/>
            <a:ext cx="24384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dirty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6248400" y="1752600"/>
            <a:ext cx="2438400" cy="44479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46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2441355"/>
            <a:ext cx="3733800" cy="370650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  <a:lvl2pPr marL="0" indent="0">
              <a:buFontTx/>
              <a:buNone/>
              <a:defRPr lang="en-US" sz="1200" dirty="0" smtClean="0"/>
            </a:lvl2pPr>
            <a:lvl3pPr marL="0" indent="0">
              <a:buFontTx/>
              <a:buNone/>
              <a:defRPr lang="en-US" sz="1200" dirty="0" smtClean="0"/>
            </a:lvl3pPr>
            <a:lvl4pPr marL="0" indent="0">
              <a:buFontTx/>
              <a:buNone/>
              <a:defRPr lang="en-US" sz="1200" dirty="0" smtClean="0"/>
            </a:lvl4pPr>
            <a:lvl5pPr marL="0" indent="0">
              <a:buFontTx/>
              <a:buNone/>
              <a:defRPr lang="en-US" sz="1200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Zweite Ebene</a:t>
            </a:r>
          </a:p>
          <a:p>
            <a:pPr marL="0" lvl="2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Dritte Ebene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Vierte Ebene</a:t>
            </a:r>
          </a:p>
          <a:p>
            <a:pPr marL="0" lvl="4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Fünfte Ebene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Oval 33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7624" y="6459379"/>
            <a:ext cx="6432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7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591847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4915546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50610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915546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50610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921724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150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7150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7150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50610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203332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203332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203332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103218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3733800" cy="660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/>
          </p:nvPr>
        </p:nvSpPr>
        <p:spPr>
          <a:xfrm>
            <a:off x="533400" y="2438400"/>
            <a:ext cx="3733800" cy="3759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  <p:sp>
        <p:nvSpPr>
          <p:cNvPr id="15" name="Oval 14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61762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791200" y="1798706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796516" y="3147253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794744" y="4495800"/>
            <a:ext cx="2895600" cy="124218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4709224" y="1798706"/>
            <a:ext cx="990600" cy="99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33" name="Oval 32"/>
          <p:cNvSpPr/>
          <p:nvPr userDrawn="1"/>
        </p:nvSpPr>
        <p:spPr>
          <a:xfrm>
            <a:off x="4709224" y="3147253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1798707"/>
            <a:ext cx="3581400" cy="4068694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9379"/>
            <a:ext cx="5784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4709224" y="4495800"/>
            <a:ext cx="990600" cy="990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25715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48640" y="267720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1219200" y="17526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Oval 17"/>
          <p:cNvSpPr/>
          <p:nvPr userDrawn="1"/>
        </p:nvSpPr>
        <p:spPr>
          <a:xfrm>
            <a:off x="3962400" y="1752600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Oval 18"/>
          <p:cNvSpPr/>
          <p:nvPr userDrawn="1"/>
        </p:nvSpPr>
        <p:spPr>
          <a:xfrm>
            <a:off x="6781800" y="175260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Oval 19"/>
          <p:cNvSpPr/>
          <p:nvPr userDrawn="1"/>
        </p:nvSpPr>
        <p:spPr>
          <a:xfrm>
            <a:off x="1219200" y="3962400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Oval 20"/>
          <p:cNvSpPr/>
          <p:nvPr userDrawn="1"/>
        </p:nvSpPr>
        <p:spPr>
          <a:xfrm>
            <a:off x="3962400" y="3962400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Oval 21"/>
          <p:cNvSpPr/>
          <p:nvPr userDrawn="1"/>
        </p:nvSpPr>
        <p:spPr>
          <a:xfrm>
            <a:off x="6781800" y="3962400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3315590" y="267451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6089206" y="26670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548640" y="4879496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3315590" y="48768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6089206" y="4876800"/>
            <a:ext cx="2194560" cy="115810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459379"/>
            <a:ext cx="6504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2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32">
          <p15:clr>
            <a:srgbClr val="FBAE40"/>
          </p15:clr>
        </p15:guide>
        <p15:guide id="3" pos="273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48640" y="267720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3244468" y="267451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6089206" y="2667000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548640" y="5079999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/>
          </p:nvPr>
        </p:nvSpPr>
        <p:spPr>
          <a:xfrm>
            <a:off x="3244468" y="5077303"/>
            <a:ext cx="2194560" cy="116770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/>
          </p:nvPr>
        </p:nvSpPr>
        <p:spPr>
          <a:xfrm>
            <a:off x="6089206" y="5077303"/>
            <a:ext cx="2194560" cy="115810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lang="en-US" sz="1200" smtClean="0"/>
            </a:lvl1pPr>
            <a:lvl2pPr marL="914400" indent="-4572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2pPr>
            <a:lvl3pPr marL="12573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3pPr>
            <a:lvl4pPr marL="1714500" indent="-342900">
              <a:spcAft>
                <a:spcPts val="1800"/>
              </a:spcAft>
              <a:buFont typeface="Wingdings" pitchFamily="2" charset="2"/>
              <a:buChar char="ü"/>
              <a:defRPr lang="en-US" sz="1200" smtClean="0"/>
            </a:lvl4pPr>
            <a:lvl5pPr marL="2171700" indent="-342900">
              <a:spcAft>
                <a:spcPts val="1800"/>
              </a:spcAft>
              <a:buFont typeface="Wingdings" pitchFamily="2" charset="2"/>
              <a:buChar char="ü"/>
              <a:defRPr lang="en-US"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3648" y="6459379"/>
            <a:ext cx="6216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32">
          <p15:clr>
            <a:srgbClr val="FBAE40"/>
          </p15:clr>
        </p15:guide>
        <p15:guide id="3" pos="273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rvices - 6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018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35684" y="2311400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  <a:lvl2pPr>
              <a:defRPr sz="1200"/>
            </a:lvl2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buFontTx/>
              <a:buNone/>
            </a:pPr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331284" y="2311400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0" y="17018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35684" y="452119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</a:lstStyle>
          <a:p>
            <a:pPr marL="0" lvl="0" indent="0" algn="l" defTabSz="914400" rtl="0" eaLnBrk="1" latinLnBrk="0" hangingPunct="1">
              <a:spcBef>
                <a:spcPct val="20000"/>
              </a:spcBef>
            </a:pPr>
            <a:r>
              <a:rPr lang="de-DE"/>
              <a:t>Mastertextformat bearbeiten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331284" y="452119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33400" y="38862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429000" y="3886200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226884" y="2332669"/>
            <a:ext cx="2362200" cy="150273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24600" y="1723069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226884" y="4542466"/>
            <a:ext cx="2362200" cy="150273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907469"/>
            <a:ext cx="198120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87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3825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3825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600200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19812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793688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1600200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19812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84267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265267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485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7526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7937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267200"/>
            <a:ext cx="2560319" cy="19565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090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rvic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0197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276599" y="1699760"/>
            <a:ext cx="2560320" cy="4243840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4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1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008783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008783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265583" y="3826536"/>
            <a:ext cx="2560319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65583" y="4191000"/>
            <a:ext cx="2560319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704" y="6459379"/>
            <a:ext cx="5712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3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522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rvic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399" y="408120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4003489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52800" y="4384489"/>
            <a:ext cx="5105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9" y="1677910"/>
            <a:ext cx="2560320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352800" y="1600200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352800" y="1981200"/>
            <a:ext cx="5105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59379"/>
            <a:ext cx="614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8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807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 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9" y="1677910"/>
            <a:ext cx="2560320" cy="4239443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3352800" y="1600200"/>
            <a:ext cx="5105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352800" y="1981200"/>
            <a:ext cx="5105400" cy="3825689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712" y="6459379"/>
            <a:ext cx="5640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Cont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591847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>
            <a:spLocks/>
          </p:cNvSpPr>
          <p:nvPr userDrawn="1"/>
        </p:nvSpPr>
        <p:spPr>
          <a:xfrm>
            <a:off x="737389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4915546" y="4855148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/>
          </p:cNvSpPr>
          <p:nvPr userDrawn="1"/>
        </p:nvSpPr>
        <p:spPr>
          <a:xfrm>
            <a:off x="5061088" y="5007548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4915546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/>
          </p:cNvSpPr>
          <p:nvPr userDrawn="1"/>
        </p:nvSpPr>
        <p:spPr>
          <a:xfrm>
            <a:off x="5061088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4921724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598025" y="1794256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>
            <a:spLocks/>
          </p:cNvSpPr>
          <p:nvPr userDrawn="1"/>
        </p:nvSpPr>
        <p:spPr>
          <a:xfrm>
            <a:off x="743567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591847" y="3327400"/>
            <a:ext cx="3632709" cy="923544"/>
          </a:xfrm>
          <a:prstGeom prst="roundRect">
            <a:avLst>
              <a:gd name="adj" fmla="val 5000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>
            <a:spLocks/>
          </p:cNvSpPr>
          <p:nvPr userDrawn="1"/>
        </p:nvSpPr>
        <p:spPr>
          <a:xfrm>
            <a:off x="737389" y="3479800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716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3716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3716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15000" y="2039906"/>
            <a:ext cx="2971800" cy="558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715000" y="3574339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715000" y="5102087"/>
            <a:ext cx="2971800" cy="55880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400" dirty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9" name="Oval 38"/>
          <p:cNvSpPr>
            <a:spLocks/>
          </p:cNvSpPr>
          <p:nvPr userDrawn="1"/>
        </p:nvSpPr>
        <p:spPr>
          <a:xfrm>
            <a:off x="5061088" y="1946656"/>
            <a:ext cx="621792" cy="61874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885811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79633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2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885019" y="514636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3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5203332" y="2088396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4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5203332" y="3611372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5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5203332" y="5130868"/>
            <a:ext cx="337305" cy="3556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200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>
              <a:buFontTx/>
              <a:buNone/>
            </a:pPr>
            <a:r>
              <a:rPr lang="en-US" dirty="0"/>
              <a:t>6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436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8" y="1676400"/>
            <a:ext cx="8153402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533399" y="3810000"/>
            <a:ext cx="3810001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533399" y="4191000"/>
            <a:ext cx="3810001" cy="18577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4800601" y="3810000"/>
            <a:ext cx="3886201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1" y="4191000"/>
            <a:ext cx="3886201" cy="18577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59379"/>
            <a:ext cx="600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349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27123" y="3917735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3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153758" y="4114371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153758" y="4476535"/>
            <a:ext cx="3249893" cy="169566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799329" y="3921918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4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5436908" y="4118553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436908" y="4476535"/>
            <a:ext cx="3249893" cy="16914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510088" y="1695236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36723" y="1891872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 marL="457200" indent="-457200"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136723" y="2280021"/>
            <a:ext cx="3249893" cy="16613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82294" y="1699419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5419873" y="1896055"/>
            <a:ext cx="3249893" cy="365760"/>
          </a:xfrm>
        </p:spPr>
        <p:txBody>
          <a:bodyPr vert="horz" lIns="91440" tIns="45720" rIns="91440" bIns="45720" rtlCol="0">
            <a:noAutofit/>
          </a:bodyPr>
          <a:lstStyle>
            <a:lvl1pPr>
              <a:buFontTx/>
              <a:buNone/>
              <a:defRPr lang="en-US" sz="2000" dirty="0">
                <a:solidFill>
                  <a:schemeClr val="accent1"/>
                </a:solidFill>
                <a:latin typeface="Bebas Neue Bold" panose="020B0606020202050201" pitchFamily="34" charset="0"/>
              </a:defRPr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5419873" y="2280021"/>
            <a:ext cx="3249893" cy="165711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1200" dirty="0" smtClean="0"/>
            </a:lvl1pPr>
          </a:lstStyle>
          <a:p>
            <a:pPr marL="0" lvl="0" indent="0">
              <a:spcBef>
                <a:spcPts val="0"/>
              </a:spcBef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19672" y="6459379"/>
            <a:ext cx="6000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31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8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33398" y="1676400"/>
            <a:ext cx="8153402" cy="1923576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66801" y="4022912"/>
            <a:ext cx="3209365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066801" y="4406537"/>
            <a:ext cx="3209365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5334000" y="4022912"/>
            <a:ext cx="3200400" cy="36576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5334000" y="4406537"/>
            <a:ext cx="3200400" cy="1625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/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3886051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4724400" y="3886051"/>
            <a:ext cx="609600" cy="1143149"/>
          </a:xfrm>
        </p:spPr>
        <p:txBody>
          <a:bodyPr vert="horz" lIns="91440" tIns="0" rIns="9144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6600" b="0" i="0" dirty="0">
                <a:solidFill>
                  <a:schemeClr val="bg2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2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968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ded textbo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701800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edit text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533400" y="2311400"/>
            <a:ext cx="246888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marL="0" lvl="0" indent="0">
              <a:buFontTx/>
              <a:buNone/>
            </a:pPr>
            <a:r>
              <a:rPr lang="de-DE"/>
              <a:t>Mastertextformat bearbeiten</a:t>
            </a:r>
          </a:p>
          <a:p>
            <a:pPr marL="0" lvl="1" indent="0">
              <a:buFontTx/>
              <a:buNone/>
            </a:pPr>
            <a:r>
              <a:rPr lang="de-DE"/>
              <a:t>Zweite Ebene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360549" y="2311400"/>
            <a:ext cx="2468880" cy="3759200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360549" y="1701800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6187698" y="2332669"/>
            <a:ext cx="2468880" cy="3737931"/>
          </a:xfrm>
          <a:solidFill>
            <a:schemeClr val="tx1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6187698" y="1723069"/>
            <a:ext cx="2468880" cy="584200"/>
          </a:xfrm>
          <a:solidFill>
            <a:schemeClr val="accent1"/>
          </a:solidFill>
        </p:spPr>
        <p:txBody>
          <a:bodyPr tIns="45720" bIns="0" anchor="ctr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text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0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2151" y="2438400"/>
            <a:ext cx="1254800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12989" y="2438400"/>
            <a:ext cx="1254799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159626" y="2438400"/>
            <a:ext cx="1254800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933825" y="2438400"/>
            <a:ext cx="1246726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546726" y="2438400"/>
            <a:ext cx="1256414" cy="14139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459379"/>
            <a:ext cx="5928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733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609600" y="1812207"/>
            <a:ext cx="2133600" cy="2130552"/>
          </a:xfrm>
          <a:prstGeom prst="ellipse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2540000" y="1812207"/>
            <a:ext cx="2133600" cy="2130552"/>
          </a:xfrm>
          <a:prstGeom prst="ellipse">
            <a:avLst/>
          </a:prstGeom>
          <a:solidFill>
            <a:schemeClr val="accent3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470400" y="1812207"/>
            <a:ext cx="2133600" cy="2130552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6406243" y="1812207"/>
            <a:ext cx="2133600" cy="2130552"/>
          </a:xfrm>
          <a:prstGeom prst="ellipse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58916" y="27501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813432" y="27501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2889316" y="2724718"/>
            <a:ext cx="1434968" cy="1288482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755559" y="2654276"/>
            <a:ext cx="1434968" cy="1384323"/>
          </a:xfrm>
        </p:spPr>
        <p:txBody>
          <a:bodyPr vert="horz" lIns="0" tIns="45720" rIns="0" bIns="45720"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1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Description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35085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795885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2873829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6731728" y="2053673"/>
            <a:ext cx="1482633" cy="39164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en-US" sz="2000" kern="1200" dirty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TITLE </a:t>
            </a:r>
            <a:r>
              <a:rPr lang="en-US" dirty="0"/>
              <a:t>Here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7"/>
          </p:nvPr>
        </p:nvSpPr>
        <p:spPr>
          <a:xfrm>
            <a:off x="533400" y="4222158"/>
            <a:ext cx="8153400" cy="18738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6459379"/>
            <a:ext cx="6360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22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745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u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" y="381001"/>
            <a:ext cx="7924800" cy="2395868"/>
          </a:xfrm>
          <a:solidFill>
            <a:schemeClr val="bg2"/>
          </a:solidFill>
          <a:ln w="5715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5172" y="3004458"/>
            <a:ext cx="6627628" cy="1151292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CONTACT US</a:t>
            </a:r>
            <a:endParaRPr lang="en-US" dirty="0"/>
          </a:p>
        </p:txBody>
      </p:sp>
      <p:sp>
        <p:nvSpPr>
          <p:cNvPr id="15" name="Text Placeholder 36"/>
          <p:cNvSpPr>
            <a:spLocks noGrp="1"/>
          </p:cNvSpPr>
          <p:nvPr>
            <p:ph type="body" sz="quarter" idx="16"/>
          </p:nvPr>
        </p:nvSpPr>
        <p:spPr>
          <a:xfrm>
            <a:off x="535172" y="4220026"/>
            <a:ext cx="6627628" cy="1495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94360" y="4161970"/>
            <a:ext cx="795528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18627" y="5855207"/>
            <a:ext cx="2336195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200">
                <a:solidFill>
                  <a:srgbClr val="58585A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Facebook page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408906" y="5858167"/>
            <a:ext cx="2393179" cy="46643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200">
                <a:solidFill>
                  <a:srgbClr val="58585A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Twitter page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6459379"/>
            <a:ext cx="6360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17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  <p:sp useBgFill="1">
        <p:nvSpPr>
          <p:cNvPr id="23" name="Rectangle 22"/>
          <p:cNvSpPr/>
          <p:nvPr userDrawn="1"/>
        </p:nvSpPr>
        <p:spPr>
          <a:xfrm>
            <a:off x="152400" y="381000"/>
            <a:ext cx="304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97"/>
          <p:cNvSpPr>
            <a:spLocks noChangeAspect="1" noEditPoints="1"/>
          </p:cNvSpPr>
          <p:nvPr userDrawn="1"/>
        </p:nvSpPr>
        <p:spPr bwMode="auto">
          <a:xfrm>
            <a:off x="3250835" y="5903527"/>
            <a:ext cx="154013" cy="154013"/>
          </a:xfrm>
          <a:custGeom>
            <a:avLst/>
            <a:gdLst>
              <a:gd name="T0" fmla="*/ 19040 w 22854"/>
              <a:gd name="T1" fmla="*/ 7172 h 22880"/>
              <a:gd name="T2" fmla="*/ 17254 w 22854"/>
              <a:gd name="T3" fmla="*/ 7680 h 22880"/>
              <a:gd name="T4" fmla="*/ 18640 w 22854"/>
              <a:gd name="T5" fmla="*/ 5946 h 22880"/>
              <a:gd name="T6" fmla="*/ 16640 w 22854"/>
              <a:gd name="T7" fmla="*/ 6692 h 22880"/>
              <a:gd name="T8" fmla="*/ 14374 w 22854"/>
              <a:gd name="T9" fmla="*/ 5732 h 22880"/>
              <a:gd name="T10" fmla="*/ 12160 w 22854"/>
              <a:gd name="T11" fmla="*/ 6640 h 22880"/>
              <a:gd name="T12" fmla="*/ 11226 w 22854"/>
              <a:gd name="T13" fmla="*/ 8852 h 22880"/>
              <a:gd name="T14" fmla="*/ 11306 w 22854"/>
              <a:gd name="T15" fmla="*/ 9572 h 22880"/>
              <a:gd name="T16" fmla="*/ 7706 w 22854"/>
              <a:gd name="T17" fmla="*/ 8586 h 22880"/>
              <a:gd name="T18" fmla="*/ 4854 w 22854"/>
              <a:gd name="T19" fmla="*/ 6292 h 22880"/>
              <a:gd name="T20" fmla="*/ 4426 w 22854"/>
              <a:gd name="T21" fmla="*/ 7866 h 22880"/>
              <a:gd name="T22" fmla="*/ 5786 w 22854"/>
              <a:gd name="T23" fmla="*/ 10480 h 22880"/>
              <a:gd name="T24" fmla="*/ 4294 w 22854"/>
              <a:gd name="T25" fmla="*/ 10080 h 22880"/>
              <a:gd name="T26" fmla="*/ 4294 w 22854"/>
              <a:gd name="T27" fmla="*/ 10106 h 22880"/>
              <a:gd name="T28" fmla="*/ 5040 w 22854"/>
              <a:gd name="T29" fmla="*/ 12106 h 22880"/>
              <a:gd name="T30" fmla="*/ 6854 w 22854"/>
              <a:gd name="T31" fmla="*/ 13172 h 22880"/>
              <a:gd name="T32" fmla="*/ 6106 w 22854"/>
              <a:gd name="T33" fmla="*/ 13306 h 22880"/>
              <a:gd name="T34" fmla="*/ 5520 w 22854"/>
              <a:gd name="T35" fmla="*/ 13226 h 22880"/>
              <a:gd name="T36" fmla="*/ 6640 w 22854"/>
              <a:gd name="T37" fmla="*/ 14800 h 22880"/>
              <a:gd name="T38" fmla="*/ 8426 w 22854"/>
              <a:gd name="T39" fmla="*/ 15412 h 22880"/>
              <a:gd name="T40" fmla="*/ 4560 w 22854"/>
              <a:gd name="T41" fmla="*/ 16746 h 22880"/>
              <a:gd name="T42" fmla="*/ 3814 w 22854"/>
              <a:gd name="T43" fmla="*/ 16692 h 22880"/>
              <a:gd name="T44" fmla="*/ 8614 w 22854"/>
              <a:gd name="T45" fmla="*/ 18106 h 22880"/>
              <a:gd name="T46" fmla="*/ 11734 w 22854"/>
              <a:gd name="T47" fmla="*/ 17572 h 22880"/>
              <a:gd name="T48" fmla="*/ 14240 w 22854"/>
              <a:gd name="T49" fmla="*/ 16160 h 22880"/>
              <a:gd name="T50" fmla="*/ 16026 w 22854"/>
              <a:gd name="T51" fmla="*/ 14132 h 22880"/>
              <a:gd name="T52" fmla="*/ 17146 w 22854"/>
              <a:gd name="T53" fmla="*/ 11706 h 22880"/>
              <a:gd name="T54" fmla="*/ 17494 w 22854"/>
              <a:gd name="T55" fmla="*/ 9200 h 22880"/>
              <a:gd name="T56" fmla="*/ 17494 w 22854"/>
              <a:gd name="T57" fmla="*/ 8800 h 22880"/>
              <a:gd name="T58" fmla="*/ 19040 w 22854"/>
              <a:gd name="T59" fmla="*/ 7172 h 22880"/>
              <a:gd name="T60" fmla="*/ 22854 w 22854"/>
              <a:gd name="T61" fmla="*/ 4292 h 22880"/>
              <a:gd name="T62" fmla="*/ 22854 w 22854"/>
              <a:gd name="T63" fmla="*/ 18586 h 22880"/>
              <a:gd name="T64" fmla="*/ 21600 w 22854"/>
              <a:gd name="T65" fmla="*/ 21600 h 22880"/>
              <a:gd name="T66" fmla="*/ 18560 w 22854"/>
              <a:gd name="T67" fmla="*/ 22880 h 22880"/>
              <a:gd name="T68" fmla="*/ 4294 w 22854"/>
              <a:gd name="T69" fmla="*/ 22880 h 22880"/>
              <a:gd name="T70" fmla="*/ 1254 w 22854"/>
              <a:gd name="T71" fmla="*/ 21600 h 22880"/>
              <a:gd name="T72" fmla="*/ 0 w 22854"/>
              <a:gd name="T73" fmla="*/ 18586 h 22880"/>
              <a:gd name="T74" fmla="*/ 0 w 22854"/>
              <a:gd name="T75" fmla="*/ 4292 h 22880"/>
              <a:gd name="T76" fmla="*/ 1254 w 22854"/>
              <a:gd name="T77" fmla="*/ 1280 h 22880"/>
              <a:gd name="T78" fmla="*/ 4294 w 22854"/>
              <a:gd name="T79" fmla="*/ 0 h 22880"/>
              <a:gd name="T80" fmla="*/ 18560 w 22854"/>
              <a:gd name="T81" fmla="*/ 0 h 22880"/>
              <a:gd name="T82" fmla="*/ 21600 w 22854"/>
              <a:gd name="T83" fmla="*/ 1280 h 22880"/>
              <a:gd name="T84" fmla="*/ 22854 w 22854"/>
              <a:gd name="T85" fmla="*/ 4292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2854" h="22880">
                <a:moveTo>
                  <a:pt x="19040" y="7172"/>
                </a:moveTo>
                <a:cubicBezTo>
                  <a:pt x="18488" y="7422"/>
                  <a:pt x="17894" y="7590"/>
                  <a:pt x="17254" y="7680"/>
                </a:cubicBezTo>
                <a:cubicBezTo>
                  <a:pt x="17928" y="7288"/>
                  <a:pt x="18392" y="6710"/>
                  <a:pt x="18640" y="5946"/>
                </a:cubicBezTo>
                <a:cubicBezTo>
                  <a:pt x="17982" y="6320"/>
                  <a:pt x="17316" y="6568"/>
                  <a:pt x="16640" y="6692"/>
                </a:cubicBezTo>
                <a:cubicBezTo>
                  <a:pt x="16036" y="6052"/>
                  <a:pt x="15280" y="5732"/>
                  <a:pt x="14374" y="5732"/>
                </a:cubicBezTo>
                <a:cubicBezTo>
                  <a:pt x="13502" y="5732"/>
                  <a:pt x="12764" y="6034"/>
                  <a:pt x="12160" y="6640"/>
                </a:cubicBezTo>
                <a:cubicBezTo>
                  <a:pt x="11556" y="7244"/>
                  <a:pt x="11244" y="7982"/>
                  <a:pt x="11226" y="8852"/>
                </a:cubicBezTo>
                <a:cubicBezTo>
                  <a:pt x="11226" y="9138"/>
                  <a:pt x="11254" y="9378"/>
                  <a:pt x="11306" y="9572"/>
                </a:cubicBezTo>
                <a:cubicBezTo>
                  <a:pt x="10026" y="9502"/>
                  <a:pt x="8826" y="9172"/>
                  <a:pt x="7706" y="8586"/>
                </a:cubicBezTo>
                <a:cubicBezTo>
                  <a:pt x="6586" y="8000"/>
                  <a:pt x="5636" y="7234"/>
                  <a:pt x="4854" y="6292"/>
                </a:cubicBezTo>
                <a:cubicBezTo>
                  <a:pt x="4568" y="6790"/>
                  <a:pt x="4426" y="7314"/>
                  <a:pt x="4426" y="7866"/>
                </a:cubicBezTo>
                <a:cubicBezTo>
                  <a:pt x="4426" y="9004"/>
                  <a:pt x="4880" y="9874"/>
                  <a:pt x="5786" y="10480"/>
                </a:cubicBezTo>
                <a:cubicBezTo>
                  <a:pt x="5306" y="10462"/>
                  <a:pt x="4808" y="10328"/>
                  <a:pt x="4294" y="10080"/>
                </a:cubicBezTo>
                <a:lnTo>
                  <a:pt x="4294" y="10106"/>
                </a:lnTo>
                <a:cubicBezTo>
                  <a:pt x="4294" y="10852"/>
                  <a:pt x="4542" y="11520"/>
                  <a:pt x="5040" y="12106"/>
                </a:cubicBezTo>
                <a:cubicBezTo>
                  <a:pt x="5538" y="12692"/>
                  <a:pt x="6142" y="13048"/>
                  <a:pt x="6854" y="13172"/>
                </a:cubicBezTo>
                <a:cubicBezTo>
                  <a:pt x="6568" y="13262"/>
                  <a:pt x="6320" y="13306"/>
                  <a:pt x="6106" y="13306"/>
                </a:cubicBezTo>
                <a:cubicBezTo>
                  <a:pt x="5982" y="13306"/>
                  <a:pt x="5786" y="13280"/>
                  <a:pt x="5520" y="13226"/>
                </a:cubicBezTo>
                <a:cubicBezTo>
                  <a:pt x="5734" y="13866"/>
                  <a:pt x="6106" y="14390"/>
                  <a:pt x="6640" y="14800"/>
                </a:cubicBezTo>
                <a:cubicBezTo>
                  <a:pt x="7174" y="15208"/>
                  <a:pt x="7768" y="15412"/>
                  <a:pt x="8426" y="15412"/>
                </a:cubicBezTo>
                <a:cubicBezTo>
                  <a:pt x="7288" y="16302"/>
                  <a:pt x="6000" y="16746"/>
                  <a:pt x="4560" y="16746"/>
                </a:cubicBezTo>
                <a:cubicBezTo>
                  <a:pt x="4294" y="16746"/>
                  <a:pt x="4044" y="16728"/>
                  <a:pt x="3814" y="16692"/>
                </a:cubicBezTo>
                <a:cubicBezTo>
                  <a:pt x="5272" y="17634"/>
                  <a:pt x="6872" y="18106"/>
                  <a:pt x="8614" y="18106"/>
                </a:cubicBezTo>
                <a:cubicBezTo>
                  <a:pt x="9716" y="18106"/>
                  <a:pt x="10756" y="17928"/>
                  <a:pt x="11734" y="17572"/>
                </a:cubicBezTo>
                <a:cubicBezTo>
                  <a:pt x="12712" y="17218"/>
                  <a:pt x="13546" y="16746"/>
                  <a:pt x="14240" y="16160"/>
                </a:cubicBezTo>
                <a:cubicBezTo>
                  <a:pt x="14934" y="15572"/>
                  <a:pt x="15528" y="14898"/>
                  <a:pt x="16026" y="14132"/>
                </a:cubicBezTo>
                <a:cubicBezTo>
                  <a:pt x="16524" y="13368"/>
                  <a:pt x="16898" y="12560"/>
                  <a:pt x="17146" y="11706"/>
                </a:cubicBezTo>
                <a:cubicBezTo>
                  <a:pt x="17396" y="10852"/>
                  <a:pt x="17512" y="10018"/>
                  <a:pt x="17494" y="9200"/>
                </a:cubicBezTo>
                <a:lnTo>
                  <a:pt x="17494" y="8800"/>
                </a:lnTo>
                <a:cubicBezTo>
                  <a:pt x="18116" y="8354"/>
                  <a:pt x="18632" y="7812"/>
                  <a:pt x="19040" y="7172"/>
                </a:cubicBezTo>
                <a:close/>
                <a:moveTo>
                  <a:pt x="22854" y="4292"/>
                </a:move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close/>
              </a:path>
            </a:pathLst>
          </a:custGeom>
          <a:solidFill>
            <a:srgbClr val="1DA1F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4" name="Freeform 45"/>
          <p:cNvSpPr>
            <a:spLocks noChangeAspect="1"/>
          </p:cNvSpPr>
          <p:nvPr userDrawn="1"/>
        </p:nvSpPr>
        <p:spPr bwMode="auto">
          <a:xfrm>
            <a:off x="665317" y="5903527"/>
            <a:ext cx="153310" cy="154013"/>
          </a:xfrm>
          <a:custGeom>
            <a:avLst/>
            <a:gdLst>
              <a:gd name="T0" fmla="*/ 18560 w 22854"/>
              <a:gd name="T1" fmla="*/ 0 h 22880"/>
              <a:gd name="T2" fmla="*/ 21600 w 22854"/>
              <a:gd name="T3" fmla="*/ 1280 h 22880"/>
              <a:gd name="T4" fmla="*/ 22854 w 22854"/>
              <a:gd name="T5" fmla="*/ 4292 h 22880"/>
              <a:gd name="T6" fmla="*/ 22854 w 22854"/>
              <a:gd name="T7" fmla="*/ 18586 h 22880"/>
              <a:gd name="T8" fmla="*/ 21600 w 22854"/>
              <a:gd name="T9" fmla="*/ 21600 h 22880"/>
              <a:gd name="T10" fmla="*/ 18560 w 22854"/>
              <a:gd name="T11" fmla="*/ 22880 h 22880"/>
              <a:gd name="T12" fmla="*/ 15786 w 22854"/>
              <a:gd name="T13" fmla="*/ 22880 h 22880"/>
              <a:gd name="T14" fmla="*/ 15786 w 22854"/>
              <a:gd name="T15" fmla="*/ 14000 h 22880"/>
              <a:gd name="T16" fmla="*/ 18746 w 22854"/>
              <a:gd name="T17" fmla="*/ 14000 h 22880"/>
              <a:gd name="T18" fmla="*/ 19174 w 22854"/>
              <a:gd name="T19" fmla="*/ 10560 h 22880"/>
              <a:gd name="T20" fmla="*/ 15786 w 22854"/>
              <a:gd name="T21" fmla="*/ 10560 h 22880"/>
              <a:gd name="T22" fmla="*/ 15786 w 22854"/>
              <a:gd name="T23" fmla="*/ 8346 h 22880"/>
              <a:gd name="T24" fmla="*/ 16134 w 22854"/>
              <a:gd name="T25" fmla="*/ 7120 h 22880"/>
              <a:gd name="T26" fmla="*/ 17494 w 22854"/>
              <a:gd name="T27" fmla="*/ 6692 h 22880"/>
              <a:gd name="T28" fmla="*/ 19306 w 22854"/>
              <a:gd name="T29" fmla="*/ 6666 h 22880"/>
              <a:gd name="T30" fmla="*/ 19306 w 22854"/>
              <a:gd name="T31" fmla="*/ 3600 h 22880"/>
              <a:gd name="T32" fmla="*/ 16640 w 22854"/>
              <a:gd name="T33" fmla="*/ 3466 h 22880"/>
              <a:gd name="T34" fmla="*/ 13414 w 22854"/>
              <a:gd name="T35" fmla="*/ 4640 h 22880"/>
              <a:gd name="T36" fmla="*/ 12214 w 22854"/>
              <a:gd name="T37" fmla="*/ 8026 h 22880"/>
              <a:gd name="T38" fmla="*/ 12214 w 22854"/>
              <a:gd name="T39" fmla="*/ 10560 h 22880"/>
              <a:gd name="T40" fmla="*/ 9226 w 22854"/>
              <a:gd name="T41" fmla="*/ 10560 h 22880"/>
              <a:gd name="T42" fmla="*/ 9226 w 22854"/>
              <a:gd name="T43" fmla="*/ 14000 h 22880"/>
              <a:gd name="T44" fmla="*/ 12214 w 22854"/>
              <a:gd name="T45" fmla="*/ 14000 h 22880"/>
              <a:gd name="T46" fmla="*/ 12214 w 22854"/>
              <a:gd name="T47" fmla="*/ 22880 h 22880"/>
              <a:gd name="T48" fmla="*/ 4294 w 22854"/>
              <a:gd name="T49" fmla="*/ 22880 h 22880"/>
              <a:gd name="T50" fmla="*/ 1254 w 22854"/>
              <a:gd name="T51" fmla="*/ 21600 h 22880"/>
              <a:gd name="T52" fmla="*/ 0 w 22854"/>
              <a:gd name="T53" fmla="*/ 18586 h 22880"/>
              <a:gd name="T54" fmla="*/ 0 w 22854"/>
              <a:gd name="T55" fmla="*/ 4292 h 22880"/>
              <a:gd name="T56" fmla="*/ 1254 w 22854"/>
              <a:gd name="T57" fmla="*/ 1280 h 22880"/>
              <a:gd name="T58" fmla="*/ 4294 w 22854"/>
              <a:gd name="T59" fmla="*/ 0 h 22880"/>
              <a:gd name="T60" fmla="*/ 18560 w 22854"/>
              <a:gd name="T61" fmla="*/ 0 h 2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54" h="22880">
                <a:moveTo>
                  <a:pt x="18560" y="0"/>
                </a:moveTo>
                <a:cubicBezTo>
                  <a:pt x="19752" y="0"/>
                  <a:pt x="20764" y="426"/>
                  <a:pt x="21600" y="1280"/>
                </a:cubicBezTo>
                <a:cubicBezTo>
                  <a:pt x="22436" y="2132"/>
                  <a:pt x="22854" y="3138"/>
                  <a:pt x="22854" y="4292"/>
                </a:cubicBezTo>
                <a:lnTo>
                  <a:pt x="22854" y="18586"/>
                </a:lnTo>
                <a:cubicBezTo>
                  <a:pt x="22854" y="19760"/>
                  <a:pt x="22436" y="20764"/>
                  <a:pt x="21600" y="21600"/>
                </a:cubicBezTo>
                <a:cubicBezTo>
                  <a:pt x="20764" y="22434"/>
                  <a:pt x="19752" y="22862"/>
                  <a:pt x="18560" y="22880"/>
                </a:cubicBezTo>
                <a:lnTo>
                  <a:pt x="15786" y="22880"/>
                </a:lnTo>
                <a:lnTo>
                  <a:pt x="15786" y="14000"/>
                </a:lnTo>
                <a:lnTo>
                  <a:pt x="18746" y="14000"/>
                </a:lnTo>
                <a:lnTo>
                  <a:pt x="19174" y="10560"/>
                </a:lnTo>
                <a:lnTo>
                  <a:pt x="15786" y="10560"/>
                </a:lnTo>
                <a:lnTo>
                  <a:pt x="15786" y="8346"/>
                </a:lnTo>
                <a:cubicBezTo>
                  <a:pt x="15786" y="7794"/>
                  <a:pt x="15902" y="7386"/>
                  <a:pt x="16134" y="7120"/>
                </a:cubicBezTo>
                <a:cubicBezTo>
                  <a:pt x="16364" y="6852"/>
                  <a:pt x="16818" y="6710"/>
                  <a:pt x="17494" y="6692"/>
                </a:cubicBezTo>
                <a:lnTo>
                  <a:pt x="19306" y="6666"/>
                </a:lnTo>
                <a:lnTo>
                  <a:pt x="19306" y="3600"/>
                </a:lnTo>
                <a:cubicBezTo>
                  <a:pt x="18684" y="3510"/>
                  <a:pt x="17796" y="3466"/>
                  <a:pt x="16640" y="3466"/>
                </a:cubicBezTo>
                <a:cubicBezTo>
                  <a:pt x="15306" y="3466"/>
                  <a:pt x="14232" y="3858"/>
                  <a:pt x="13414" y="4640"/>
                </a:cubicBezTo>
                <a:cubicBezTo>
                  <a:pt x="12596" y="5422"/>
                  <a:pt x="12196" y="6550"/>
                  <a:pt x="12214" y="8026"/>
                </a:cubicBezTo>
                <a:lnTo>
                  <a:pt x="12214" y="10560"/>
                </a:lnTo>
                <a:lnTo>
                  <a:pt x="9226" y="10560"/>
                </a:lnTo>
                <a:lnTo>
                  <a:pt x="9226" y="14000"/>
                </a:lnTo>
                <a:lnTo>
                  <a:pt x="12214" y="14000"/>
                </a:lnTo>
                <a:lnTo>
                  <a:pt x="12214" y="22880"/>
                </a:lnTo>
                <a:lnTo>
                  <a:pt x="4294" y="22880"/>
                </a:lnTo>
                <a:cubicBezTo>
                  <a:pt x="3102" y="22880"/>
                  <a:pt x="2088" y="22452"/>
                  <a:pt x="1254" y="21600"/>
                </a:cubicBezTo>
                <a:cubicBezTo>
                  <a:pt x="418" y="20746"/>
                  <a:pt x="0" y="19742"/>
                  <a:pt x="0" y="18586"/>
                </a:cubicBezTo>
                <a:lnTo>
                  <a:pt x="0" y="4292"/>
                </a:lnTo>
                <a:cubicBezTo>
                  <a:pt x="0" y="3120"/>
                  <a:pt x="418" y="2114"/>
                  <a:pt x="1254" y="1280"/>
                </a:cubicBezTo>
                <a:cubicBezTo>
                  <a:pt x="2088" y="444"/>
                  <a:pt x="3102" y="18"/>
                  <a:pt x="4294" y="0"/>
                </a:cubicBezTo>
                <a:lnTo>
                  <a:pt x="18560" y="0"/>
                </a:lnTo>
                <a:close/>
              </a:path>
            </a:pathLst>
          </a:custGeom>
          <a:solidFill>
            <a:srgbClr val="3B599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43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 - Sa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indent="0">
              <a:spcBef>
                <a:spcPct val="20000"/>
              </a:spcBef>
              <a:buFont typeface="Arial" pitchFamily="34" charset="0"/>
              <a:buNone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2640013"/>
            <a:ext cx="6553200" cy="14747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7200" kern="1200" dirty="0" smtClean="0">
                <a:solidFill>
                  <a:schemeClr val="accent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4038600"/>
            <a:ext cx="7086600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Last message here :)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1317008" y="609600"/>
            <a:ext cx="2590800" cy="1143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459379"/>
            <a:ext cx="6072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000" i="1" smtClean="0">
                <a:solidFill>
                  <a:srgbClr val="818181"/>
                </a:solidFill>
              </a:defRPr>
            </a:lvl1pPr>
          </a:lstStyle>
          <a:p>
            <a:r>
              <a:rPr lang="en-US" dirty="0"/>
              <a:t>Frankfurt University of Applied Sciences, Faculty 2, M.Sc. HIS, SS 2019, ©2019 Prof. Dr.-Ing. Peter Thoma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229600" y="6408564"/>
            <a:ext cx="457200" cy="3200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lvl1pPr>
              <a:defRPr lang="en-US" sz="1400" spc="200" baseline="0" smtClean="0">
                <a:solidFill>
                  <a:schemeClr val="bg1"/>
                </a:solidFill>
                <a:latin typeface="Bebas Neue Bold" panose="020B0606020202050201" pitchFamily="34" charset="0"/>
              </a:defRPr>
            </a:lvl1pPr>
          </a:lstStyle>
          <a:p>
            <a:pPr algn="ctr"/>
            <a:fld id="{9D955F5F-96B5-4123-A0BF-F5126ED54847}" type="slidenum">
              <a:rPr lang="en-US" smtClean="0"/>
              <a:pPr algn="ctr"/>
              <a:t>‹Nr.›</a:t>
            </a:fld>
            <a:endParaRPr lang="en-US" dirty="0"/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152400" y="381000"/>
            <a:ext cx="304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63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1000" y="6070600"/>
            <a:ext cx="8763000" cy="7874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accent1"/>
              </a:gs>
              <a:gs pos="24000">
                <a:srgbClr val="FFFFFF"/>
              </a:gs>
              <a:gs pos="71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79130" fontAlgn="auto">
              <a:spcBef>
                <a:spcPts val="0"/>
              </a:spcBef>
              <a:spcAft>
                <a:spcPts val="0"/>
              </a:spcAft>
            </a:pPr>
            <a:endParaRPr lang="en-US" sz="1700" b="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b="11926"/>
          <a:stretch/>
        </p:blipFill>
        <p:spPr>
          <a:xfrm>
            <a:off x="5867401" y="6273801"/>
            <a:ext cx="2666990" cy="3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00201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buFontTx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228600" y="533400"/>
            <a:ext cx="152400" cy="533400"/>
            <a:chOff x="228600" y="533400"/>
            <a:chExt cx="152400" cy="5334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04800" y="533400"/>
              <a:ext cx="0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28600" y="7239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F5CC05-B508-4002-9624-E018AF0BCAA1}"/>
              </a:ext>
            </a:extLst>
          </p:cNvPr>
          <p:cNvSpPr txBox="1">
            <a:spLocks/>
          </p:cNvSpPr>
          <p:nvPr userDrawn="1"/>
        </p:nvSpPr>
        <p:spPr>
          <a:xfrm>
            <a:off x="1115616" y="6567155"/>
            <a:ext cx="726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i="1">
                <a:solidFill>
                  <a:srgbClr val="81818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Frankfurt University of Applied Sciences, Faculty 2, ©2020 Prof. Dr.-Ing. Peter Thoma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938597C-ADF8-43F7-B59B-283C2341FAAE}"/>
              </a:ext>
            </a:extLst>
          </p:cNvPr>
          <p:cNvSpPr txBox="1">
            <a:spLocks/>
          </p:cNvSpPr>
          <p:nvPr userDrawn="1"/>
        </p:nvSpPr>
        <p:spPr>
          <a:xfrm>
            <a:off x="8604448" y="6599311"/>
            <a:ext cx="286072" cy="1958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400" kern="1200" spc="200" baseline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0C370-35C6-44E2-BAD3-8B74249D3476}" type="slidenum">
              <a:rPr kumimoji="0" lang="de-DE" sz="1400" b="0" i="0" u="none" strike="noStrike" kern="1200" cap="none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‹Nr.›</a:t>
            </a:fld>
            <a:endParaRPr kumimoji="0" lang="de-DE" sz="1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778" r:id="rId41"/>
    <p:sldLayoutId id="2147483779" r:id="rId42"/>
    <p:sldLayoutId id="2147483780" r:id="rId43"/>
    <p:sldLayoutId id="2147483781" r:id="rId44"/>
    <p:sldLayoutId id="2147483782" r:id="rId45"/>
    <p:sldLayoutId id="2147483783" r:id="rId46"/>
    <p:sldLayoutId id="2147483784" r:id="rId47"/>
    <p:sldLayoutId id="2147483785" r:id="rId48"/>
    <p:sldLayoutId id="2147483786" r:id="rId49"/>
    <p:sldLayoutId id="2147483787" r:id="rId50"/>
    <p:sldLayoutId id="2147483649" r:id="rId51"/>
    <p:sldLayoutId id="2147483669" r:id="rId52"/>
    <p:sldLayoutId id="2147483678" r:id="rId53"/>
    <p:sldLayoutId id="2147483650" r:id="rId54"/>
    <p:sldLayoutId id="2147483729" r:id="rId55"/>
    <p:sldLayoutId id="2147483660" r:id="rId56"/>
    <p:sldLayoutId id="2147483674" r:id="rId57"/>
    <p:sldLayoutId id="2147483710" r:id="rId58"/>
    <p:sldLayoutId id="2147483731" r:id="rId59"/>
    <p:sldLayoutId id="2147483709" r:id="rId60"/>
    <p:sldLayoutId id="2147483661" r:id="rId61"/>
    <p:sldLayoutId id="2147483703" r:id="rId62"/>
    <p:sldLayoutId id="2147483711" r:id="rId63"/>
    <p:sldLayoutId id="2147483671" r:id="rId64"/>
    <p:sldLayoutId id="2147483672" r:id="rId65"/>
    <p:sldLayoutId id="2147483699" r:id="rId66"/>
    <p:sldLayoutId id="2147483700" r:id="rId67"/>
    <p:sldLayoutId id="2147483667" r:id="rId68"/>
    <p:sldLayoutId id="2147483666" r:id="rId69"/>
    <p:sldLayoutId id="2147483675" r:id="rId70"/>
    <p:sldLayoutId id="2147483676" r:id="rId71"/>
    <p:sldLayoutId id="2147483673" r:id="rId72"/>
    <p:sldLayoutId id="2147483662" r:id="rId73"/>
    <p:sldLayoutId id="2147483664" r:id="rId74"/>
    <p:sldLayoutId id="2147483670" r:id="rId75"/>
    <p:sldLayoutId id="2147483665" r:id="rId76"/>
    <p:sldLayoutId id="2147483663" r:id="rId77"/>
    <p:sldLayoutId id="2147483679" r:id="rId78"/>
    <p:sldLayoutId id="2147483680" r:id="rId79"/>
    <p:sldLayoutId id="2147483682" r:id="rId80"/>
    <p:sldLayoutId id="2147483681" r:id="rId81"/>
    <p:sldLayoutId id="2147483683" r:id="rId82"/>
    <p:sldLayoutId id="2147483684" r:id="rId83"/>
    <p:sldLayoutId id="2147483685" r:id="rId84"/>
    <p:sldLayoutId id="2147483686" r:id="rId85"/>
    <p:sldLayoutId id="2147483687" r:id="rId86"/>
    <p:sldLayoutId id="2147483689" r:id="rId87"/>
    <p:sldLayoutId id="2147483690" r:id="rId88"/>
    <p:sldLayoutId id="2147483691" r:id="rId89"/>
    <p:sldLayoutId id="2147483693" r:id="rId90"/>
    <p:sldLayoutId id="2147483694" r:id="rId91"/>
    <p:sldLayoutId id="2147483695" r:id="rId92"/>
    <p:sldLayoutId id="2147483696" r:id="rId93"/>
    <p:sldLayoutId id="2147483697" r:id="rId94"/>
    <p:sldLayoutId id="2147483688" r:id="rId95"/>
    <p:sldLayoutId id="2147483702" r:id="rId96"/>
    <p:sldLayoutId id="2147483668" r:id="rId97"/>
    <p:sldLayoutId id="2147483734" r:id="rId9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lang="en-US" sz="4400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/>
      </p:pic>
      <p:sp>
        <p:nvSpPr>
          <p:cNvPr id="9" name="Rectangle 8"/>
          <p:cNvSpPr/>
          <p:nvPr/>
        </p:nvSpPr>
        <p:spPr>
          <a:xfrm>
            <a:off x="0" y="2638727"/>
            <a:ext cx="9144000" cy="187039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24BC25-07F1-4E46-862F-14C2154DD8A9}"/>
              </a:ext>
            </a:extLst>
          </p:cNvPr>
          <p:cNvSpPr txBox="1">
            <a:spLocks/>
          </p:cNvSpPr>
          <p:nvPr/>
        </p:nvSpPr>
        <p:spPr>
          <a:xfrm>
            <a:off x="1115616" y="6567155"/>
            <a:ext cx="726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i="1">
                <a:solidFill>
                  <a:srgbClr val="81818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Frankfurt University of Applied Sciences, Faculty 2, ©2020 Prof. Dr.-Ing. Peter Thoma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1E307A80-CA4E-4E46-A8C9-0F74959FF4AB}"/>
              </a:ext>
            </a:extLst>
          </p:cNvPr>
          <p:cNvSpPr txBox="1">
            <a:spLocks/>
          </p:cNvSpPr>
          <p:nvPr/>
        </p:nvSpPr>
        <p:spPr>
          <a:xfrm>
            <a:off x="8604448" y="6599311"/>
            <a:ext cx="286072" cy="1958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400" kern="1200" spc="200" baseline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0C370-35C6-44E2-BAD3-8B74249D3476}" type="slidenum">
              <a:rPr kumimoji="0" lang="en-US" sz="1400" b="0" i="0" u="none" strike="noStrike" kern="1200" cap="none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1</a:t>
            </a:fld>
            <a:endParaRPr kumimoji="0" lang="en-US" sz="1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4800" y="2978277"/>
            <a:ext cx="7219528" cy="109879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open twin</a:t>
            </a:r>
          </a:p>
        </p:txBody>
      </p:sp>
      <p:sp>
        <p:nvSpPr>
          <p:cNvPr id="11" name="Subtitle 6"/>
          <p:cNvSpPr>
            <a:spLocks noGrp="1"/>
          </p:cNvSpPr>
          <p:nvPr>
            <p:ph type="subTitle" idx="1"/>
          </p:nvPr>
        </p:nvSpPr>
        <p:spPr>
          <a:xfrm>
            <a:off x="683568" y="3993185"/>
            <a:ext cx="7776864" cy="371919"/>
          </a:xfrm>
        </p:spPr>
        <p:txBody>
          <a:bodyPr/>
          <a:lstStyle/>
          <a:p>
            <a:pPr algn="l"/>
            <a:r>
              <a:rPr lang="en-US" sz="2000" dirty="0"/>
              <a:t>                                   Multi physics and multi scale simulation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FD6CDC-E81E-4DEF-AA61-25B47027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9"/>
          <a:stretch/>
        </p:blipFill>
        <p:spPr>
          <a:xfrm>
            <a:off x="6333363" y="2964053"/>
            <a:ext cx="2216825" cy="10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7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BCE054-135D-4559-82D7-19A3BF9E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022" y="2390329"/>
            <a:ext cx="5483518" cy="2664296"/>
          </a:xfrm>
          <a:prstGeom prst="rect">
            <a:avLst/>
          </a:prstGeom>
          <a:ln w="12700">
            <a:noFill/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1560A40-859D-43DB-823B-27A5C76EC62B}"/>
              </a:ext>
            </a:extLst>
          </p:cNvPr>
          <p:cNvSpPr/>
          <p:nvPr/>
        </p:nvSpPr>
        <p:spPr>
          <a:xfrm>
            <a:off x="251520" y="980727"/>
            <a:ext cx="4756593" cy="5602635"/>
          </a:xfrm>
          <a:prstGeom prst="ellipse">
            <a:avLst/>
          </a:prstGeom>
          <a:solidFill>
            <a:srgbClr val="F8F7F3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 rot="4022201">
            <a:off x="3388475" y="3078430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 rot="17593937">
            <a:off x="1823906" y="3074351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 rot="13411880">
            <a:off x="2028784" y="4052766"/>
            <a:ext cx="162018" cy="106450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hteck 32"/>
          <p:cNvSpPr/>
          <p:nvPr/>
        </p:nvSpPr>
        <p:spPr>
          <a:xfrm rot="8241698">
            <a:off x="3049703" y="3841485"/>
            <a:ext cx="162018" cy="106450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2598296" y="2853855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Halbbogen 34"/>
          <p:cNvSpPr/>
          <p:nvPr/>
        </p:nvSpPr>
        <p:spPr>
          <a:xfrm>
            <a:off x="1063522" y="2296210"/>
            <a:ext cx="3125429" cy="3125429"/>
          </a:xfrm>
          <a:prstGeom prst="blockArc">
            <a:avLst>
              <a:gd name="adj1" fmla="val 10798165"/>
              <a:gd name="adj2" fmla="val 16312332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Halbbogen 35"/>
          <p:cNvSpPr/>
          <p:nvPr/>
        </p:nvSpPr>
        <p:spPr>
          <a:xfrm>
            <a:off x="1070053" y="2297840"/>
            <a:ext cx="3125429" cy="3125429"/>
          </a:xfrm>
          <a:prstGeom prst="blockArc">
            <a:avLst>
              <a:gd name="adj1" fmla="val 5287668"/>
              <a:gd name="adj2" fmla="val 10801835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7" name="Halbbogen 36"/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Halbbogen 37"/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Freihandform 38"/>
          <p:cNvSpPr/>
          <p:nvPr/>
        </p:nvSpPr>
        <p:spPr>
          <a:xfrm>
            <a:off x="1956523" y="3140156"/>
            <a:ext cx="1439168" cy="1439168"/>
          </a:xfrm>
          <a:custGeom>
            <a:avLst/>
            <a:gdLst>
              <a:gd name="connsiteX0" fmla="*/ 0 w 1918890"/>
              <a:gd name="connsiteY0" fmla="*/ 959445 h 1918890"/>
              <a:gd name="connsiteX1" fmla="*/ 959445 w 1918890"/>
              <a:gd name="connsiteY1" fmla="*/ 0 h 1918890"/>
              <a:gd name="connsiteX2" fmla="*/ 1918890 w 1918890"/>
              <a:gd name="connsiteY2" fmla="*/ 959445 h 1918890"/>
              <a:gd name="connsiteX3" fmla="*/ 959445 w 1918890"/>
              <a:gd name="connsiteY3" fmla="*/ 1918890 h 1918890"/>
              <a:gd name="connsiteX4" fmla="*/ 0 w 1918890"/>
              <a:gd name="connsiteY4" fmla="*/ 959445 h 191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90" h="1918890">
                <a:moveTo>
                  <a:pt x="0" y="959445"/>
                </a:moveTo>
                <a:cubicBezTo>
                  <a:pt x="0" y="429558"/>
                  <a:pt x="429558" y="0"/>
                  <a:pt x="959445" y="0"/>
                </a:cubicBezTo>
                <a:cubicBezTo>
                  <a:pt x="1489332" y="0"/>
                  <a:pt x="1918890" y="429558"/>
                  <a:pt x="1918890" y="959445"/>
                </a:cubicBezTo>
                <a:cubicBezTo>
                  <a:pt x="1918890" y="1489332"/>
                  <a:pt x="1489332" y="1918890"/>
                  <a:pt x="959445" y="1918890"/>
                </a:cubicBezTo>
                <a:cubicBezTo>
                  <a:pt x="429558" y="1918890"/>
                  <a:pt x="0" y="1489332"/>
                  <a:pt x="0" y="959445"/>
                </a:cubicBezTo>
                <a:close/>
              </a:path>
            </a:pathLst>
          </a:custGeom>
          <a:solidFill>
            <a:srgbClr val="C0E4FE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384" tIns="238384" rIns="238384" bIns="238384" numCol="1" spcCol="1270" anchor="ctr" anchorCtr="0">
            <a:noAutofit/>
          </a:bodyPr>
          <a:lstStyle/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400" dirty="0">
                <a:solidFill>
                  <a:srgbClr val="093A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093A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(MBSE)</a:t>
            </a:r>
            <a:endParaRPr lang="en-US" sz="2400" dirty="0">
              <a:solidFill>
                <a:srgbClr val="093A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Freihandform 40"/>
          <p:cNvSpPr/>
          <p:nvPr/>
        </p:nvSpPr>
        <p:spPr>
          <a:xfrm>
            <a:off x="2041605" y="1698791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Structural Mechanics </a:t>
            </a:r>
          </a:p>
        </p:txBody>
      </p:sp>
      <p:sp>
        <p:nvSpPr>
          <p:cNvPr id="44" name="Freihandform 43"/>
          <p:cNvSpPr/>
          <p:nvPr/>
        </p:nvSpPr>
        <p:spPr>
          <a:xfrm>
            <a:off x="3574682" y="268517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5" dirty="0">
                <a:latin typeface="Calibri" panose="020F0502020204030204" pitchFamily="34" charset="0"/>
                <a:cs typeface="Calibri" panose="020F0502020204030204" pitchFamily="34" charset="0"/>
              </a:rPr>
              <a:t>Fluid Dynamics</a:t>
            </a:r>
          </a:p>
        </p:txBody>
      </p:sp>
      <p:sp>
        <p:nvSpPr>
          <p:cNvPr id="45" name="Freihandform 44"/>
          <p:cNvSpPr/>
          <p:nvPr/>
        </p:nvSpPr>
        <p:spPr>
          <a:xfrm>
            <a:off x="1029461" y="445395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Thermo- dynamics</a:t>
            </a:r>
          </a:p>
        </p:txBody>
      </p:sp>
      <p:sp>
        <p:nvSpPr>
          <p:cNvPr id="46" name="Freihandform 45"/>
          <p:cNvSpPr/>
          <p:nvPr/>
        </p:nvSpPr>
        <p:spPr>
          <a:xfrm>
            <a:off x="477574" y="2685179"/>
            <a:ext cx="1314911" cy="1269003"/>
          </a:xfrm>
          <a:custGeom>
            <a:avLst/>
            <a:gdLst>
              <a:gd name="connsiteX0" fmla="*/ 0 w 1753215"/>
              <a:gd name="connsiteY0" fmla="*/ 846002 h 1692004"/>
              <a:gd name="connsiteX1" fmla="*/ 876608 w 1753215"/>
              <a:gd name="connsiteY1" fmla="*/ 0 h 1692004"/>
              <a:gd name="connsiteX2" fmla="*/ 1753216 w 1753215"/>
              <a:gd name="connsiteY2" fmla="*/ 846002 h 1692004"/>
              <a:gd name="connsiteX3" fmla="*/ 876608 w 1753215"/>
              <a:gd name="connsiteY3" fmla="*/ 1692004 h 1692004"/>
              <a:gd name="connsiteX4" fmla="*/ 0 w 1753215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3215" h="1692004">
                <a:moveTo>
                  <a:pt x="0" y="846002"/>
                </a:moveTo>
                <a:cubicBezTo>
                  <a:pt x="0" y="378768"/>
                  <a:pt x="392471" y="0"/>
                  <a:pt x="876608" y="0"/>
                </a:cubicBezTo>
                <a:cubicBezTo>
                  <a:pt x="1360745" y="0"/>
                  <a:pt x="1753216" y="378768"/>
                  <a:pt x="1753216" y="846002"/>
                </a:cubicBezTo>
                <a:cubicBezTo>
                  <a:pt x="1753216" y="1313236"/>
                  <a:pt x="1360745" y="1692004"/>
                  <a:pt x="876608" y="1692004"/>
                </a:cubicBezTo>
                <a:cubicBezTo>
                  <a:pt x="392471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Electro-magnetics</a:t>
            </a:r>
          </a:p>
        </p:txBody>
      </p:sp>
      <p:sp>
        <p:nvSpPr>
          <p:cNvPr id="26" name="Freihandform 25"/>
          <p:cNvSpPr/>
          <p:nvPr/>
        </p:nvSpPr>
        <p:spPr>
          <a:xfrm>
            <a:off x="3122709" y="4420124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Material Science</a:t>
            </a:r>
          </a:p>
        </p:txBody>
      </p:sp>
      <p:sp>
        <p:nvSpPr>
          <p:cNvPr id="32" name="Textfeld 9"/>
          <p:cNvSpPr txBox="1"/>
          <p:nvPr/>
        </p:nvSpPr>
        <p:spPr>
          <a:xfrm>
            <a:off x="8499567" y="5088460"/>
            <a:ext cx="57579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>
                    <a:lumMod val="50000"/>
                  </a:schemeClr>
                </a:solidFill>
              </a:rPr>
              <a:t>© Toyota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19F031A8-ABCE-40D9-8692-117A10778BF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5C24F2-EE6B-4FFC-88AA-8FF4994BA74F}"/>
              </a:ext>
            </a:extLst>
          </p:cNvPr>
          <p:cNvSpPr txBox="1"/>
          <p:nvPr/>
        </p:nvSpPr>
        <p:spPr>
          <a:xfrm>
            <a:off x="1816786" y="5838547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Multi Fidelity</a:t>
            </a:r>
          </a:p>
        </p:txBody>
      </p:sp>
    </p:spTree>
    <p:extLst>
      <p:ext uri="{BB962C8B-B14F-4D97-AF65-F5344CB8AC3E}">
        <p14:creationId xmlns:p14="http://schemas.microsoft.com/office/powerpoint/2010/main" val="268454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2205773"/>
            <a:ext cx="8229600" cy="3996444"/>
          </a:xfrm>
        </p:spPr>
        <p:txBody>
          <a:bodyPr>
            <a:normAutofit/>
          </a:bodyPr>
          <a:lstStyle/>
          <a:p>
            <a:pPr marL="0" indent="0">
              <a:buClr>
                <a:srgbClr val="0B3F77"/>
              </a:buClr>
              <a:buNone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Problem specific accuracy requirements</a:t>
            </a:r>
          </a:p>
          <a:p>
            <a:pPr marL="627063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Realtime </a:t>
            </a: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  <a:sym typeface="Wingdings"/>
              </a:rPr>
              <a:t> High-precision simulation</a:t>
            </a:r>
          </a:p>
          <a:p>
            <a:pPr marL="457200" lvl="1" indent="0">
              <a:buClr>
                <a:srgbClr val="0B3F77"/>
              </a:buClr>
              <a:buNone/>
            </a:pPr>
            <a:endParaRPr lang="en-US" sz="675" dirty="0">
              <a:latin typeface="Calibri" panose="020F0502020204030204" pitchFamily="34" charset="0"/>
              <a:cs typeface="Arial" panose="020B0604020202020204" pitchFamily="34" charset="0"/>
              <a:sym typeface="Wingdings"/>
            </a:endParaRPr>
          </a:p>
          <a:p>
            <a:pPr marL="0" indent="0">
              <a:buClr>
                <a:srgbClr val="0B3F77"/>
              </a:buClr>
              <a:buNone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Derive system models from physical simulation</a:t>
            </a:r>
          </a:p>
          <a:p>
            <a:pPr marL="627063" lvl="1" indent="-271463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Parameter fittings (physics-based models)</a:t>
            </a:r>
          </a:p>
          <a:p>
            <a:pPr marL="627063" lvl="1" indent="-271463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Surrogate models („Black Box“)</a:t>
            </a:r>
          </a:p>
          <a:p>
            <a:pPr marL="627063" lvl="1" indent="-271463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Model order reduction (often solver specific)</a:t>
            </a:r>
          </a:p>
          <a:p>
            <a:pPr marL="627063" lvl="1" indent="-271463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„Curse of the dimension“ </a:t>
            </a: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  <a:sym typeface="Wingdings"/>
              </a:rPr>
              <a:t> Neural network (AI)</a:t>
            </a:r>
          </a:p>
          <a:p>
            <a:pPr marL="627063" lvl="1" indent="-271463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  <a:sym typeface="Wingdings"/>
              </a:rPr>
              <a:t>Adjoint sensitivities  Efficiency</a:t>
            </a:r>
            <a:endParaRPr lang="en-US" sz="135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2296" indent="0">
              <a:buClr>
                <a:srgbClr val="0B3F77"/>
              </a:buClr>
              <a:buNone/>
            </a:pPr>
            <a:endParaRPr lang="en-US" sz="675" dirty="0">
              <a:latin typeface="Calibri" panose="020F0502020204030204" pitchFamily="34" charset="0"/>
              <a:cs typeface="Arial" panose="020B0604020202020204" pitchFamily="34" charset="0"/>
              <a:sym typeface="Wingdings"/>
            </a:endParaRPr>
          </a:p>
          <a:p>
            <a:pPr marL="0" indent="0">
              <a:buClr>
                <a:srgbClr val="0B3F77"/>
              </a:buClr>
              <a:buNone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System modelling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627063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Signal flow modelling, causal (e.g. Simulink)</a:t>
            </a:r>
          </a:p>
          <a:p>
            <a:pPr marL="627063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Equation based, non causal (e.g. Modelica)</a:t>
            </a:r>
          </a:p>
          <a:p>
            <a:pPr marL="627063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sz="1350" dirty="0">
                <a:latin typeface="Calibri" panose="020F0502020204030204" pitchFamily="34" charset="0"/>
                <a:cs typeface="Arial" panose="020B0604020202020204" pitchFamily="34" charset="0"/>
              </a:rPr>
              <a:t>FMI (causal, co-simulation or model exchange</a:t>
            </a:r>
            <a:endParaRPr lang="en-US" sz="7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2296" indent="0">
              <a:buClr>
                <a:srgbClr val="0B3F77"/>
              </a:buClr>
              <a:buNone/>
            </a:pPr>
            <a:endParaRPr lang="en-US" sz="675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466981" y="3814776"/>
            <a:ext cx="486054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feld 4"/>
          <p:cNvSpPr txBox="1"/>
          <p:nvPr/>
        </p:nvSpPr>
        <p:spPr>
          <a:xfrm>
            <a:off x="8035742" y="3387606"/>
            <a:ext cx="79563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>
                    <a:lumMod val="50000"/>
                  </a:schemeClr>
                </a:solidFill>
              </a:rPr>
              <a:t>© Carmaker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C894C0D-CBFB-4F18-8DCF-A06E2EB0D525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C1B03E4-A5AE-423F-8AF7-455E4F4B51ED}"/>
              </a:ext>
            </a:extLst>
          </p:cNvPr>
          <p:cNvSpPr/>
          <p:nvPr/>
        </p:nvSpPr>
        <p:spPr>
          <a:xfrm>
            <a:off x="8436199" y="3765830"/>
            <a:ext cx="600297" cy="671282"/>
          </a:xfrm>
          <a:prstGeom prst="rect">
            <a:avLst/>
          </a:prstGeom>
          <a:solidFill>
            <a:srgbClr val="F8F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271AD07-4F7D-4A6C-AAD8-3A0193C1EFAC}"/>
              </a:ext>
            </a:extLst>
          </p:cNvPr>
          <p:cNvSpPr txBox="1">
            <a:spLocks/>
          </p:cNvSpPr>
          <p:nvPr/>
        </p:nvSpPr>
        <p:spPr>
          <a:xfrm>
            <a:off x="524617" y="1412776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System level Simulation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feld 9">
            <a:extLst>
              <a:ext uri="{FF2B5EF4-FFF2-40B4-BE49-F238E27FC236}">
                <a16:creationId xmlns:a16="http://schemas.microsoft.com/office/drawing/2014/main" id="{2E8F0B4F-99C6-4F9D-A6A0-7BBDEE1EE117}"/>
              </a:ext>
            </a:extLst>
          </p:cNvPr>
          <p:cNvSpPr txBox="1"/>
          <p:nvPr/>
        </p:nvSpPr>
        <p:spPr>
          <a:xfrm>
            <a:off x="8365112" y="6101858"/>
            <a:ext cx="575799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>
                    <a:lumMod val="50000"/>
                  </a:schemeClr>
                </a:solidFill>
              </a:rPr>
              <a:t>© Toyota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B24564-F2D6-4836-A671-37015E09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59" y="4349619"/>
            <a:ext cx="3705452" cy="175223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Grafik 11" descr="Ein Bild, das Person, Mann, drinnen, Fenster enthält.&#10;&#10;Automatisch generierte Beschreibung">
            <a:extLst>
              <a:ext uri="{FF2B5EF4-FFF2-40B4-BE49-F238E27FC236}">
                <a16:creationId xmlns:a16="http://schemas.microsoft.com/office/drawing/2014/main" id="{EEF9A5BE-16E2-4029-B061-46E40AF6D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14" y="1344513"/>
            <a:ext cx="3446234" cy="2153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111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0" y="1905081"/>
            <a:ext cx="9144000" cy="918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hteck 7"/>
          <p:cNvSpPr/>
          <p:nvPr/>
        </p:nvSpPr>
        <p:spPr>
          <a:xfrm>
            <a:off x="1115616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2291033" y="2196542"/>
            <a:ext cx="733806" cy="363474"/>
          </a:xfrm>
          <a:prstGeom prst="right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167844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31" name="Ellipse 30"/>
          <p:cNvSpPr/>
          <p:nvPr/>
        </p:nvSpPr>
        <p:spPr>
          <a:xfrm>
            <a:off x="310049" y="215629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0665" y="212824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748" y="2489772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22DE26E-2D16-45F3-8A2D-D4BAFAF26A47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coupling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B58F4D23-D019-4CFC-876F-BC6594FBD63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</p:spTree>
    <p:extLst>
      <p:ext uri="{BB962C8B-B14F-4D97-AF65-F5344CB8AC3E}">
        <p14:creationId xmlns:p14="http://schemas.microsoft.com/office/powerpoint/2010/main" val="2200509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0" y="1905081"/>
            <a:ext cx="9144000" cy="918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4949637" y="4229907"/>
            <a:ext cx="1945910" cy="0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5003643" y="3197306"/>
            <a:ext cx="1891904" cy="6486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V="1">
            <a:off x="5273672" y="3318773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5512073" y="3210760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1115616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2291033" y="2196542"/>
            <a:ext cx="733806" cy="363474"/>
          </a:xfrm>
          <a:prstGeom prst="right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167844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40" name="Rechteck 39"/>
          <p:cNvSpPr/>
          <p:nvPr/>
        </p:nvSpPr>
        <p:spPr>
          <a:xfrm>
            <a:off x="1115616" y="2985068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41" name="Rechteck 40"/>
          <p:cNvSpPr/>
          <p:nvPr/>
        </p:nvSpPr>
        <p:spPr>
          <a:xfrm>
            <a:off x="1115616" y="398260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11" name="Pfeil nach oben und unten 10"/>
          <p:cNvSpPr/>
          <p:nvPr/>
        </p:nvSpPr>
        <p:spPr>
          <a:xfrm>
            <a:off x="1446936" y="3424260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310049" y="215629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0665" y="212824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748" y="2489772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4223" y="3089085"/>
            <a:ext cx="1566174" cy="1188132"/>
            <a:chOff x="6456040" y="2420888"/>
            <a:chExt cx="2088232" cy="1584176"/>
          </a:xfrm>
        </p:grpSpPr>
        <p:sp>
          <p:nvSpPr>
            <p:cNvPr id="35" name="Eckige Klammer links/rechts 34"/>
            <p:cNvSpPr/>
            <p:nvPr/>
          </p:nvSpPr>
          <p:spPr>
            <a:xfrm>
              <a:off x="6960096" y="2420888"/>
              <a:ext cx="1584176" cy="1584176"/>
            </a:xfrm>
            <a:prstGeom prst="bracketPair">
              <a:avLst>
                <a:gd name="adj" fmla="val 9034"/>
              </a:avLst>
            </a:prstGeom>
            <a:ln w="12700"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Gerade Verbindung 43"/>
            <p:cNvCxnSpPr/>
            <p:nvPr/>
          </p:nvCxnSpPr>
          <p:spPr>
            <a:xfrm>
              <a:off x="7752184" y="2492896"/>
              <a:ext cx="0" cy="144016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7032104" y="3212976"/>
              <a:ext cx="1440160" cy="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/>
            <p:cNvSpPr txBox="1"/>
            <p:nvPr/>
          </p:nvSpPr>
          <p:spPr>
            <a:xfrm>
              <a:off x="7104112" y="2636912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896200" y="3429000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7896200" y="2627620"/>
              <a:ext cx="3787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7176120" y="3419708"/>
              <a:ext cx="442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K‘</a:t>
              </a: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6456040" y="3068960"/>
              <a:ext cx="594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M=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573289" y="2970780"/>
            <a:ext cx="0" cy="14581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28"/>
          <p:cNvSpPr/>
          <p:nvPr/>
        </p:nvSpPr>
        <p:spPr>
          <a:xfrm rot="16200000">
            <a:off x="5038361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Gerade Verbindung mit Pfeil 18"/>
          <p:cNvCxnSpPr/>
          <p:nvPr/>
        </p:nvCxnSpPr>
        <p:spPr>
          <a:xfrm flipV="1">
            <a:off x="5765474" y="3312046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36"/>
          <p:cNvCxnSpPr/>
          <p:nvPr/>
        </p:nvCxnSpPr>
        <p:spPr>
          <a:xfrm flipV="1">
            <a:off x="6024943" y="3204033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28"/>
          <p:cNvSpPr/>
          <p:nvPr/>
        </p:nvSpPr>
        <p:spPr>
          <a:xfrm rot="16200000">
            <a:off x="6321976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1" name="Gerade Verbindung mit Pfeil 18"/>
          <p:cNvCxnSpPr/>
          <p:nvPr/>
        </p:nvCxnSpPr>
        <p:spPr>
          <a:xfrm flipV="1">
            <a:off x="6292572" y="3297470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lipse 30"/>
          <p:cNvSpPr/>
          <p:nvPr/>
        </p:nvSpPr>
        <p:spPr>
          <a:xfrm>
            <a:off x="318107" y="348827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feld 27"/>
          <p:cNvSpPr txBox="1"/>
          <p:nvPr/>
        </p:nvSpPr>
        <p:spPr>
          <a:xfrm>
            <a:off x="325808" y="346022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feld 31"/>
          <p:cNvSpPr txBox="1"/>
          <p:nvPr/>
        </p:nvSpPr>
        <p:spPr>
          <a:xfrm>
            <a:off x="2729" y="3821753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Co-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Textfeld 31"/>
          <p:cNvSpPr txBox="1"/>
          <p:nvPr/>
        </p:nvSpPr>
        <p:spPr>
          <a:xfrm>
            <a:off x="6418650" y="3561362"/>
            <a:ext cx="770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Iterative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 rot="16200000">
            <a:off x="5282494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hteck 28"/>
          <p:cNvSpPr/>
          <p:nvPr/>
        </p:nvSpPr>
        <p:spPr>
          <a:xfrm rot="16200000">
            <a:off x="5795363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hteck 28"/>
          <p:cNvSpPr/>
          <p:nvPr/>
        </p:nvSpPr>
        <p:spPr>
          <a:xfrm rot="16200000">
            <a:off x="6068620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5" name="Rechteck 28"/>
          <p:cNvSpPr/>
          <p:nvPr/>
        </p:nvSpPr>
        <p:spPr>
          <a:xfrm rot="16200000">
            <a:off x="5542007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22DE26E-2D16-45F3-8A2D-D4BAFAF26A47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coupling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B58F4D23-D019-4CFC-876F-BC6594FBD63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</p:spTree>
    <p:extLst>
      <p:ext uri="{BB962C8B-B14F-4D97-AF65-F5344CB8AC3E}">
        <p14:creationId xmlns:p14="http://schemas.microsoft.com/office/powerpoint/2010/main" val="59696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hteck 74"/>
          <p:cNvSpPr/>
          <p:nvPr/>
        </p:nvSpPr>
        <p:spPr>
          <a:xfrm>
            <a:off x="0" y="4624370"/>
            <a:ext cx="9131960" cy="1756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hteck 32"/>
          <p:cNvSpPr/>
          <p:nvPr/>
        </p:nvSpPr>
        <p:spPr>
          <a:xfrm>
            <a:off x="0" y="1905081"/>
            <a:ext cx="9144000" cy="918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4949637" y="4229907"/>
            <a:ext cx="1945910" cy="0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5003643" y="3197306"/>
            <a:ext cx="1891904" cy="6486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V="1">
            <a:off x="5273672" y="3318773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5512073" y="3210760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1115616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2291033" y="2196542"/>
            <a:ext cx="733806" cy="363474"/>
          </a:xfrm>
          <a:prstGeom prst="right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167844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40" name="Rechteck 39"/>
          <p:cNvSpPr/>
          <p:nvPr/>
        </p:nvSpPr>
        <p:spPr>
          <a:xfrm>
            <a:off x="1115616" y="2985068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41" name="Rechteck 40"/>
          <p:cNvSpPr/>
          <p:nvPr/>
        </p:nvSpPr>
        <p:spPr>
          <a:xfrm>
            <a:off x="1115616" y="398260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11" name="Pfeil nach oben und unten 10"/>
          <p:cNvSpPr/>
          <p:nvPr/>
        </p:nvSpPr>
        <p:spPr>
          <a:xfrm>
            <a:off x="1446936" y="3424260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1115616" y="479973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55" name="Rechteck 54"/>
          <p:cNvSpPr/>
          <p:nvPr/>
        </p:nvSpPr>
        <p:spPr>
          <a:xfrm>
            <a:off x="1115616" y="5797512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61" name="Pfeil nach rechts 60"/>
          <p:cNvSpPr/>
          <p:nvPr/>
        </p:nvSpPr>
        <p:spPr>
          <a:xfrm>
            <a:off x="2291033" y="4834024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Pfeil nach rechts 61"/>
          <p:cNvSpPr/>
          <p:nvPr/>
        </p:nvSpPr>
        <p:spPr>
          <a:xfrm>
            <a:off x="2291033" y="5831799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167844" y="4799737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1</a:t>
            </a:r>
          </a:p>
        </p:txBody>
      </p:sp>
      <p:sp>
        <p:nvSpPr>
          <p:cNvPr id="64" name="Rechteck 63"/>
          <p:cNvSpPr/>
          <p:nvPr/>
        </p:nvSpPr>
        <p:spPr>
          <a:xfrm>
            <a:off x="3167844" y="5797512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2</a:t>
            </a:r>
          </a:p>
        </p:txBody>
      </p:sp>
      <p:sp>
        <p:nvSpPr>
          <p:cNvPr id="31" name="Ellipse 30"/>
          <p:cNvSpPr/>
          <p:nvPr/>
        </p:nvSpPr>
        <p:spPr>
          <a:xfrm>
            <a:off x="310049" y="215629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0665" y="212824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748" y="2489772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 nach oben und unten 75"/>
          <p:cNvSpPr/>
          <p:nvPr/>
        </p:nvSpPr>
        <p:spPr>
          <a:xfrm>
            <a:off x="3769194" y="5239165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4223" y="3089085"/>
            <a:ext cx="1566174" cy="1188132"/>
            <a:chOff x="6456040" y="2420888"/>
            <a:chExt cx="2088232" cy="1584176"/>
          </a:xfrm>
        </p:grpSpPr>
        <p:sp>
          <p:nvSpPr>
            <p:cNvPr id="35" name="Eckige Klammer links/rechts 34"/>
            <p:cNvSpPr/>
            <p:nvPr/>
          </p:nvSpPr>
          <p:spPr>
            <a:xfrm>
              <a:off x="6960096" y="2420888"/>
              <a:ext cx="1584176" cy="1584176"/>
            </a:xfrm>
            <a:prstGeom prst="bracketPair">
              <a:avLst>
                <a:gd name="adj" fmla="val 9034"/>
              </a:avLst>
            </a:prstGeom>
            <a:ln w="12700"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Gerade Verbindung 43"/>
            <p:cNvCxnSpPr/>
            <p:nvPr/>
          </p:nvCxnSpPr>
          <p:spPr>
            <a:xfrm>
              <a:off x="7752184" y="2492896"/>
              <a:ext cx="0" cy="144016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7032104" y="3212976"/>
              <a:ext cx="1440160" cy="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/>
            <p:cNvSpPr txBox="1"/>
            <p:nvPr/>
          </p:nvSpPr>
          <p:spPr>
            <a:xfrm>
              <a:off x="7104112" y="2636912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896200" y="3429000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7896200" y="2627620"/>
              <a:ext cx="3787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7176120" y="3419708"/>
              <a:ext cx="442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K‘</a:t>
              </a: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6456040" y="3068960"/>
              <a:ext cx="594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M=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573289" y="2970780"/>
            <a:ext cx="0" cy="14581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28"/>
          <p:cNvSpPr/>
          <p:nvPr/>
        </p:nvSpPr>
        <p:spPr>
          <a:xfrm rot="16200000">
            <a:off x="5038361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Gerade Verbindung mit Pfeil 18"/>
          <p:cNvCxnSpPr/>
          <p:nvPr/>
        </p:nvCxnSpPr>
        <p:spPr>
          <a:xfrm flipV="1">
            <a:off x="5765474" y="3312046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36"/>
          <p:cNvCxnSpPr/>
          <p:nvPr/>
        </p:nvCxnSpPr>
        <p:spPr>
          <a:xfrm flipV="1">
            <a:off x="6024943" y="3204033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28"/>
          <p:cNvSpPr/>
          <p:nvPr/>
        </p:nvSpPr>
        <p:spPr>
          <a:xfrm rot="16200000">
            <a:off x="6321976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1" name="Gerade Verbindung mit Pfeil 18"/>
          <p:cNvCxnSpPr/>
          <p:nvPr/>
        </p:nvCxnSpPr>
        <p:spPr>
          <a:xfrm flipV="1">
            <a:off x="6292572" y="3297470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lipse 30"/>
          <p:cNvSpPr/>
          <p:nvPr/>
        </p:nvSpPr>
        <p:spPr>
          <a:xfrm>
            <a:off x="318107" y="348827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feld 27"/>
          <p:cNvSpPr txBox="1"/>
          <p:nvPr/>
        </p:nvSpPr>
        <p:spPr>
          <a:xfrm>
            <a:off x="325808" y="346022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feld 31"/>
          <p:cNvSpPr txBox="1"/>
          <p:nvPr/>
        </p:nvSpPr>
        <p:spPr>
          <a:xfrm>
            <a:off x="2729" y="3821753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Co-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Ellipse 30"/>
          <p:cNvSpPr/>
          <p:nvPr/>
        </p:nvSpPr>
        <p:spPr>
          <a:xfrm>
            <a:off x="326797" y="5328756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feld 27"/>
          <p:cNvSpPr txBox="1"/>
          <p:nvPr/>
        </p:nvSpPr>
        <p:spPr>
          <a:xfrm>
            <a:off x="341701" y="5300707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feld 31"/>
          <p:cNvSpPr txBox="1"/>
          <p:nvPr/>
        </p:nvSpPr>
        <p:spPr>
          <a:xfrm>
            <a:off x="11420" y="5662232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Textfeld 31"/>
          <p:cNvSpPr txBox="1"/>
          <p:nvPr/>
        </p:nvSpPr>
        <p:spPr>
          <a:xfrm>
            <a:off x="6418650" y="3561362"/>
            <a:ext cx="770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Iterative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feld 31"/>
          <p:cNvSpPr txBox="1"/>
          <p:nvPr/>
        </p:nvSpPr>
        <p:spPr>
          <a:xfrm>
            <a:off x="2843651" y="5255394"/>
            <a:ext cx="935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causal,</a:t>
            </a:r>
          </a:p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non causal</a:t>
            </a:r>
          </a:p>
        </p:txBody>
      </p:sp>
      <p:sp>
        <p:nvSpPr>
          <p:cNvPr id="29" name="Rechteck 28"/>
          <p:cNvSpPr/>
          <p:nvPr/>
        </p:nvSpPr>
        <p:spPr>
          <a:xfrm rot="16200000">
            <a:off x="5282494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hteck 28"/>
          <p:cNvSpPr/>
          <p:nvPr/>
        </p:nvSpPr>
        <p:spPr>
          <a:xfrm rot="16200000">
            <a:off x="5795363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hteck 28"/>
          <p:cNvSpPr/>
          <p:nvPr/>
        </p:nvSpPr>
        <p:spPr>
          <a:xfrm rot="16200000">
            <a:off x="6068620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5" name="Rechteck 28"/>
          <p:cNvSpPr/>
          <p:nvPr/>
        </p:nvSpPr>
        <p:spPr>
          <a:xfrm rot="16200000">
            <a:off x="5542007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22DE26E-2D16-45F3-8A2D-D4BAFAF26A47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coupling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B58F4D23-D019-4CFC-876F-BC6594FBD63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</p:spTree>
    <p:extLst>
      <p:ext uri="{BB962C8B-B14F-4D97-AF65-F5344CB8AC3E}">
        <p14:creationId xmlns:p14="http://schemas.microsoft.com/office/powerpoint/2010/main" val="374392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hteck 74"/>
          <p:cNvSpPr/>
          <p:nvPr/>
        </p:nvSpPr>
        <p:spPr>
          <a:xfrm>
            <a:off x="0" y="4624370"/>
            <a:ext cx="9131960" cy="1756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hteck 32"/>
          <p:cNvSpPr/>
          <p:nvPr/>
        </p:nvSpPr>
        <p:spPr>
          <a:xfrm>
            <a:off x="0" y="1905081"/>
            <a:ext cx="9144000" cy="918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4949637" y="4229907"/>
            <a:ext cx="1945910" cy="0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5003643" y="3197306"/>
            <a:ext cx="1891904" cy="6486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V="1">
            <a:off x="5273672" y="3318773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5512073" y="3210760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4957169" y="1558919"/>
            <a:ext cx="3929369" cy="1246495"/>
          </a:xfrm>
          <a:prstGeom prst="rect">
            <a:avLst/>
          </a:prstGeom>
          <a:solidFill>
            <a:schemeClr val="bg1"/>
          </a:solidFill>
          <a:ln>
            <a:solidFill>
              <a:srgbClr val="0B3F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DOF coupling (0D, 1D, 2D, 3D)</a:t>
            </a: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Problem specific conservation of properties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(average values, maximum values, etc.)</a:t>
            </a: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See also: MPCCI,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preCICE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Cooperation with suppliers, IP protection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115616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2291033" y="2196542"/>
            <a:ext cx="733806" cy="363474"/>
          </a:xfrm>
          <a:prstGeom prst="right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167844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40" name="Rechteck 39"/>
          <p:cNvSpPr/>
          <p:nvPr/>
        </p:nvSpPr>
        <p:spPr>
          <a:xfrm>
            <a:off x="1115616" y="2985068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41" name="Rechteck 40"/>
          <p:cNvSpPr/>
          <p:nvPr/>
        </p:nvSpPr>
        <p:spPr>
          <a:xfrm>
            <a:off x="1115616" y="398260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11" name="Pfeil nach oben und unten 10"/>
          <p:cNvSpPr/>
          <p:nvPr/>
        </p:nvSpPr>
        <p:spPr>
          <a:xfrm>
            <a:off x="1446936" y="3424260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1115616" y="479973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55" name="Rechteck 54"/>
          <p:cNvSpPr/>
          <p:nvPr/>
        </p:nvSpPr>
        <p:spPr>
          <a:xfrm>
            <a:off x="1115616" y="5797512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61" name="Pfeil nach rechts 60"/>
          <p:cNvSpPr/>
          <p:nvPr/>
        </p:nvSpPr>
        <p:spPr>
          <a:xfrm>
            <a:off x="2291033" y="4834024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Pfeil nach rechts 61"/>
          <p:cNvSpPr/>
          <p:nvPr/>
        </p:nvSpPr>
        <p:spPr>
          <a:xfrm>
            <a:off x="2291033" y="5831799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167844" y="4799737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1</a:t>
            </a:r>
          </a:p>
        </p:txBody>
      </p:sp>
      <p:sp>
        <p:nvSpPr>
          <p:cNvPr id="64" name="Rechteck 63"/>
          <p:cNvSpPr/>
          <p:nvPr/>
        </p:nvSpPr>
        <p:spPr>
          <a:xfrm>
            <a:off x="3167844" y="5797512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2</a:t>
            </a:r>
          </a:p>
        </p:txBody>
      </p:sp>
      <p:sp>
        <p:nvSpPr>
          <p:cNvPr id="31" name="Ellipse 30"/>
          <p:cNvSpPr/>
          <p:nvPr/>
        </p:nvSpPr>
        <p:spPr>
          <a:xfrm>
            <a:off x="310049" y="215629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0665" y="212824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748" y="2489772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 nach oben und unten 75"/>
          <p:cNvSpPr/>
          <p:nvPr/>
        </p:nvSpPr>
        <p:spPr>
          <a:xfrm>
            <a:off x="3769194" y="5239165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4223" y="3089085"/>
            <a:ext cx="1566174" cy="1188132"/>
            <a:chOff x="6456040" y="2420888"/>
            <a:chExt cx="2088232" cy="1584176"/>
          </a:xfrm>
        </p:grpSpPr>
        <p:sp>
          <p:nvSpPr>
            <p:cNvPr id="35" name="Eckige Klammer links/rechts 34"/>
            <p:cNvSpPr/>
            <p:nvPr/>
          </p:nvSpPr>
          <p:spPr>
            <a:xfrm>
              <a:off x="6960096" y="2420888"/>
              <a:ext cx="1584176" cy="1584176"/>
            </a:xfrm>
            <a:prstGeom prst="bracketPair">
              <a:avLst>
                <a:gd name="adj" fmla="val 9034"/>
              </a:avLst>
            </a:prstGeom>
            <a:ln w="12700"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Gerade Verbindung 43"/>
            <p:cNvCxnSpPr/>
            <p:nvPr/>
          </p:nvCxnSpPr>
          <p:spPr>
            <a:xfrm>
              <a:off x="7752184" y="2492896"/>
              <a:ext cx="0" cy="144016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7032104" y="3212976"/>
              <a:ext cx="1440160" cy="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/>
            <p:cNvSpPr txBox="1"/>
            <p:nvPr/>
          </p:nvSpPr>
          <p:spPr>
            <a:xfrm>
              <a:off x="7104112" y="2636912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896200" y="3429000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7896200" y="2627620"/>
              <a:ext cx="3787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7176120" y="3419708"/>
              <a:ext cx="442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K‘</a:t>
              </a: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6456040" y="3068960"/>
              <a:ext cx="594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M=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573289" y="2970780"/>
            <a:ext cx="0" cy="14581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28"/>
          <p:cNvSpPr/>
          <p:nvPr/>
        </p:nvSpPr>
        <p:spPr>
          <a:xfrm rot="16200000">
            <a:off x="5038361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Gerade Verbindung mit Pfeil 18"/>
          <p:cNvCxnSpPr/>
          <p:nvPr/>
        </p:nvCxnSpPr>
        <p:spPr>
          <a:xfrm flipV="1">
            <a:off x="5765474" y="3312046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36"/>
          <p:cNvCxnSpPr/>
          <p:nvPr/>
        </p:nvCxnSpPr>
        <p:spPr>
          <a:xfrm flipV="1">
            <a:off x="6024943" y="3204033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28"/>
          <p:cNvSpPr/>
          <p:nvPr/>
        </p:nvSpPr>
        <p:spPr>
          <a:xfrm rot="16200000">
            <a:off x="6321976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1" name="Gerade Verbindung mit Pfeil 18"/>
          <p:cNvCxnSpPr/>
          <p:nvPr/>
        </p:nvCxnSpPr>
        <p:spPr>
          <a:xfrm flipV="1">
            <a:off x="6292572" y="3297470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lipse 30"/>
          <p:cNvSpPr/>
          <p:nvPr/>
        </p:nvSpPr>
        <p:spPr>
          <a:xfrm>
            <a:off x="318107" y="348827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feld 27"/>
          <p:cNvSpPr txBox="1"/>
          <p:nvPr/>
        </p:nvSpPr>
        <p:spPr>
          <a:xfrm>
            <a:off x="325808" y="346022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feld 31"/>
          <p:cNvSpPr txBox="1"/>
          <p:nvPr/>
        </p:nvSpPr>
        <p:spPr>
          <a:xfrm>
            <a:off x="2729" y="3821753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Co-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Ellipse 30"/>
          <p:cNvSpPr/>
          <p:nvPr/>
        </p:nvSpPr>
        <p:spPr>
          <a:xfrm>
            <a:off x="326797" y="5328756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feld 27"/>
          <p:cNvSpPr txBox="1"/>
          <p:nvPr/>
        </p:nvSpPr>
        <p:spPr>
          <a:xfrm>
            <a:off x="341701" y="5300707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feld 31"/>
          <p:cNvSpPr txBox="1"/>
          <p:nvPr/>
        </p:nvSpPr>
        <p:spPr>
          <a:xfrm>
            <a:off x="11420" y="5662232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Textfeld 31"/>
          <p:cNvSpPr txBox="1"/>
          <p:nvPr/>
        </p:nvSpPr>
        <p:spPr>
          <a:xfrm>
            <a:off x="6418650" y="3561362"/>
            <a:ext cx="770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Iterative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feld 31"/>
          <p:cNvSpPr txBox="1"/>
          <p:nvPr/>
        </p:nvSpPr>
        <p:spPr>
          <a:xfrm>
            <a:off x="2843651" y="5255394"/>
            <a:ext cx="935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causal,</a:t>
            </a:r>
          </a:p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non causal</a:t>
            </a:r>
          </a:p>
        </p:txBody>
      </p:sp>
      <p:sp>
        <p:nvSpPr>
          <p:cNvPr id="29" name="Rechteck 28"/>
          <p:cNvSpPr/>
          <p:nvPr/>
        </p:nvSpPr>
        <p:spPr>
          <a:xfrm rot="16200000">
            <a:off x="5282494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hteck 28"/>
          <p:cNvSpPr/>
          <p:nvPr/>
        </p:nvSpPr>
        <p:spPr>
          <a:xfrm rot="16200000">
            <a:off x="5795363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hteck 28"/>
          <p:cNvSpPr/>
          <p:nvPr/>
        </p:nvSpPr>
        <p:spPr>
          <a:xfrm rot="16200000">
            <a:off x="6068620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5" name="Rechteck 28"/>
          <p:cNvSpPr/>
          <p:nvPr/>
        </p:nvSpPr>
        <p:spPr>
          <a:xfrm rot="16200000">
            <a:off x="5542007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22DE26E-2D16-45F3-8A2D-D4BAFAF26A47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coupling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B58F4D23-D019-4CFC-876F-BC6594FBD63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</p:spTree>
    <p:extLst>
      <p:ext uri="{BB962C8B-B14F-4D97-AF65-F5344CB8AC3E}">
        <p14:creationId xmlns:p14="http://schemas.microsoft.com/office/powerpoint/2010/main" val="203037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hteck 74"/>
          <p:cNvSpPr/>
          <p:nvPr/>
        </p:nvSpPr>
        <p:spPr>
          <a:xfrm>
            <a:off x="0" y="4624370"/>
            <a:ext cx="9131960" cy="1756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hteck 32"/>
          <p:cNvSpPr/>
          <p:nvPr/>
        </p:nvSpPr>
        <p:spPr>
          <a:xfrm>
            <a:off x="0" y="1905081"/>
            <a:ext cx="9144000" cy="918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4949637" y="4229907"/>
            <a:ext cx="1945910" cy="0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>
          <a:xfrm flipV="1">
            <a:off x="5003643" y="3197306"/>
            <a:ext cx="1891904" cy="6486"/>
          </a:xfrm>
          <a:prstGeom prst="line">
            <a:avLst/>
          </a:prstGeom>
          <a:ln w="508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V="1">
            <a:off x="5273672" y="3318773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5512073" y="3210760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4980797" y="4746327"/>
            <a:ext cx="4010271" cy="1529329"/>
          </a:xfrm>
          <a:prstGeom prst="rect">
            <a:avLst/>
          </a:prstGeom>
          <a:solidFill>
            <a:srgbClr val="E8772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Convergence and Consistency?</a:t>
            </a:r>
          </a:p>
          <a:p>
            <a:endParaRPr lang="en-US" sz="788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Estep , V. Carey , V. Ginting , S. Tavener , T. Wildey: </a:t>
            </a:r>
          </a:p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posteriori error analysis of multiscale operator decom-position methods for multiphysics models, SIAM Journal on Numerical Analysis 2008</a:t>
            </a:r>
            <a:b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⇨ Idea: Operator formulation, adjoint problem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957169" y="1558919"/>
            <a:ext cx="3929369" cy="1246495"/>
          </a:xfrm>
          <a:prstGeom prst="rect">
            <a:avLst/>
          </a:prstGeom>
          <a:solidFill>
            <a:schemeClr val="bg1"/>
          </a:solidFill>
          <a:ln>
            <a:solidFill>
              <a:srgbClr val="0B3F7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DOF coupling (0D, 1D, 2D, 3D)</a:t>
            </a: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Problem specific conservation of properties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(average values, maximum values, etc.)</a:t>
            </a: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See also: MPCCI,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preCICE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Calibri" panose="020F0502020204030204" pitchFamily="34" charset="0"/>
              <a:buChar char="–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Cooperation with suppliers, IP protection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115616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2291033" y="2196542"/>
            <a:ext cx="733806" cy="363474"/>
          </a:xfrm>
          <a:prstGeom prst="right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167844" y="2142536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40" name="Rechteck 39"/>
          <p:cNvSpPr/>
          <p:nvPr/>
        </p:nvSpPr>
        <p:spPr>
          <a:xfrm>
            <a:off x="1115616" y="2985068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41" name="Rechteck 40"/>
          <p:cNvSpPr/>
          <p:nvPr/>
        </p:nvSpPr>
        <p:spPr>
          <a:xfrm>
            <a:off x="1115616" y="398260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11" name="Pfeil nach oben und unten 10"/>
          <p:cNvSpPr/>
          <p:nvPr/>
        </p:nvSpPr>
        <p:spPr>
          <a:xfrm>
            <a:off x="1446936" y="3424260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1115616" y="4799737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55" name="Rechteck 54"/>
          <p:cNvSpPr/>
          <p:nvPr/>
        </p:nvSpPr>
        <p:spPr>
          <a:xfrm>
            <a:off x="1115616" y="5797512"/>
            <a:ext cx="1026114" cy="432048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61" name="Pfeil nach rechts 60"/>
          <p:cNvSpPr/>
          <p:nvPr/>
        </p:nvSpPr>
        <p:spPr>
          <a:xfrm>
            <a:off x="2291033" y="4834024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Pfeil nach rechts 61"/>
          <p:cNvSpPr/>
          <p:nvPr/>
        </p:nvSpPr>
        <p:spPr>
          <a:xfrm>
            <a:off x="2291033" y="5831799"/>
            <a:ext cx="733806" cy="363474"/>
          </a:xfrm>
          <a:prstGeom prst="rightArrow">
            <a:avLst/>
          </a:prstGeom>
          <a:solidFill>
            <a:srgbClr val="C0E4FE"/>
          </a:solidFill>
          <a:ln w="3175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167844" y="4799737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1</a:t>
            </a:r>
          </a:p>
        </p:txBody>
      </p:sp>
      <p:sp>
        <p:nvSpPr>
          <p:cNvPr id="64" name="Rechteck 63"/>
          <p:cNvSpPr/>
          <p:nvPr/>
        </p:nvSpPr>
        <p:spPr>
          <a:xfrm>
            <a:off x="3167844" y="5797512"/>
            <a:ext cx="1627712" cy="432048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model 2</a:t>
            </a:r>
          </a:p>
        </p:txBody>
      </p:sp>
      <p:sp>
        <p:nvSpPr>
          <p:cNvPr id="31" name="Ellipse 30"/>
          <p:cNvSpPr/>
          <p:nvPr/>
        </p:nvSpPr>
        <p:spPr>
          <a:xfrm>
            <a:off x="310049" y="215629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10665" y="212824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748" y="2489772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Sequential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Pfeil nach oben und unten 75"/>
          <p:cNvSpPr/>
          <p:nvPr/>
        </p:nvSpPr>
        <p:spPr>
          <a:xfrm>
            <a:off x="3769194" y="5239165"/>
            <a:ext cx="363474" cy="534072"/>
          </a:xfrm>
          <a:prstGeom prst="upDownArrow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4223" y="3089085"/>
            <a:ext cx="1566174" cy="1188132"/>
            <a:chOff x="6456040" y="2420888"/>
            <a:chExt cx="2088232" cy="1584176"/>
          </a:xfrm>
        </p:grpSpPr>
        <p:sp>
          <p:nvSpPr>
            <p:cNvPr id="35" name="Eckige Klammer links/rechts 34"/>
            <p:cNvSpPr/>
            <p:nvPr/>
          </p:nvSpPr>
          <p:spPr>
            <a:xfrm>
              <a:off x="6960096" y="2420888"/>
              <a:ext cx="1584176" cy="1584176"/>
            </a:xfrm>
            <a:prstGeom prst="bracketPair">
              <a:avLst>
                <a:gd name="adj" fmla="val 9034"/>
              </a:avLst>
            </a:prstGeom>
            <a:ln w="12700"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Gerade Verbindung 43"/>
            <p:cNvCxnSpPr/>
            <p:nvPr/>
          </p:nvCxnSpPr>
          <p:spPr>
            <a:xfrm>
              <a:off x="7752184" y="2492896"/>
              <a:ext cx="0" cy="144016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/>
          </p:nvCxnSpPr>
          <p:spPr>
            <a:xfrm>
              <a:off x="7032104" y="3212976"/>
              <a:ext cx="1440160" cy="0"/>
            </a:xfrm>
            <a:prstGeom prst="line">
              <a:avLst/>
            </a:prstGeom>
            <a:ln>
              <a:solidFill>
                <a:srgbClr val="0B3F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/>
            <p:cNvSpPr txBox="1"/>
            <p:nvPr/>
          </p:nvSpPr>
          <p:spPr>
            <a:xfrm>
              <a:off x="7104112" y="2636912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896200" y="3429000"/>
              <a:ext cx="588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2100" baseline="-250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500" baseline="-2500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7896200" y="2627620"/>
              <a:ext cx="3787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7176120" y="3419708"/>
              <a:ext cx="442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K‘</a:t>
              </a: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6456040" y="3068960"/>
              <a:ext cx="594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M=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573289" y="2970780"/>
            <a:ext cx="0" cy="14581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28"/>
          <p:cNvSpPr/>
          <p:nvPr/>
        </p:nvSpPr>
        <p:spPr>
          <a:xfrm rot="16200000">
            <a:off x="5038361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6" name="Gerade Verbindung mit Pfeil 18"/>
          <p:cNvCxnSpPr/>
          <p:nvPr/>
        </p:nvCxnSpPr>
        <p:spPr>
          <a:xfrm flipV="1">
            <a:off x="5765474" y="3312046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36"/>
          <p:cNvCxnSpPr/>
          <p:nvPr/>
        </p:nvCxnSpPr>
        <p:spPr>
          <a:xfrm flipV="1">
            <a:off x="6024943" y="3204033"/>
            <a:ext cx="0" cy="918102"/>
          </a:xfrm>
          <a:prstGeom prst="straightConnector1">
            <a:avLst/>
          </a:prstGeom>
          <a:ln w="25400">
            <a:solidFill>
              <a:srgbClr val="0B3F77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28"/>
          <p:cNvSpPr/>
          <p:nvPr/>
        </p:nvSpPr>
        <p:spPr>
          <a:xfrm rot="16200000">
            <a:off x="6321976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91" name="Gerade Verbindung mit Pfeil 18"/>
          <p:cNvCxnSpPr/>
          <p:nvPr/>
        </p:nvCxnSpPr>
        <p:spPr>
          <a:xfrm flipV="1">
            <a:off x="6292572" y="3297470"/>
            <a:ext cx="0" cy="911134"/>
          </a:xfrm>
          <a:prstGeom prst="straightConnector1">
            <a:avLst/>
          </a:prstGeom>
          <a:ln w="25400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lipse 30"/>
          <p:cNvSpPr/>
          <p:nvPr/>
        </p:nvSpPr>
        <p:spPr>
          <a:xfrm>
            <a:off x="318107" y="3488277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feld 27"/>
          <p:cNvSpPr txBox="1"/>
          <p:nvPr/>
        </p:nvSpPr>
        <p:spPr>
          <a:xfrm>
            <a:off x="325808" y="3460228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feld 31"/>
          <p:cNvSpPr txBox="1"/>
          <p:nvPr/>
        </p:nvSpPr>
        <p:spPr>
          <a:xfrm>
            <a:off x="2729" y="3821753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Co-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Ellipse 30"/>
          <p:cNvSpPr/>
          <p:nvPr/>
        </p:nvSpPr>
        <p:spPr>
          <a:xfrm>
            <a:off x="326797" y="5328756"/>
            <a:ext cx="335372" cy="348500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feld 27"/>
          <p:cNvSpPr txBox="1"/>
          <p:nvPr/>
        </p:nvSpPr>
        <p:spPr>
          <a:xfrm>
            <a:off x="341701" y="5300707"/>
            <a:ext cx="28988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feld 31"/>
          <p:cNvSpPr txBox="1"/>
          <p:nvPr/>
        </p:nvSpPr>
        <p:spPr>
          <a:xfrm>
            <a:off x="11420" y="5662232"/>
            <a:ext cx="9364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algn="ct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Textfeld 31"/>
          <p:cNvSpPr txBox="1"/>
          <p:nvPr/>
        </p:nvSpPr>
        <p:spPr>
          <a:xfrm>
            <a:off x="6418650" y="3561362"/>
            <a:ext cx="770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Iterative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feld 31"/>
          <p:cNvSpPr txBox="1"/>
          <p:nvPr/>
        </p:nvSpPr>
        <p:spPr>
          <a:xfrm>
            <a:off x="2843651" y="5255394"/>
            <a:ext cx="935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causal,</a:t>
            </a:r>
          </a:p>
          <a:p>
            <a:pPr algn="r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non causal</a:t>
            </a:r>
          </a:p>
        </p:txBody>
      </p:sp>
      <p:sp>
        <p:nvSpPr>
          <p:cNvPr id="29" name="Rechteck 28"/>
          <p:cNvSpPr/>
          <p:nvPr/>
        </p:nvSpPr>
        <p:spPr>
          <a:xfrm rot="16200000">
            <a:off x="5282494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hteck 28"/>
          <p:cNvSpPr/>
          <p:nvPr/>
        </p:nvSpPr>
        <p:spPr>
          <a:xfrm rot="16200000">
            <a:off x="5795363" y="3065094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hteck 28"/>
          <p:cNvSpPr/>
          <p:nvPr/>
        </p:nvSpPr>
        <p:spPr>
          <a:xfrm rot="16200000">
            <a:off x="6068620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5" name="Rechteck 28"/>
          <p:cNvSpPr/>
          <p:nvPr/>
        </p:nvSpPr>
        <p:spPr>
          <a:xfrm rot="16200000">
            <a:off x="5542007" y="4093811"/>
            <a:ext cx="216024" cy="270030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422DE26E-2D16-45F3-8A2D-D4BAFAF26A47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coupling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B58F4D23-D019-4CFC-876F-BC6594FBD63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</p:spTree>
    <p:extLst>
      <p:ext uri="{BB962C8B-B14F-4D97-AF65-F5344CB8AC3E}">
        <p14:creationId xmlns:p14="http://schemas.microsoft.com/office/powerpoint/2010/main" val="173506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8190" y="1790818"/>
            <a:ext cx="8516298" cy="3942438"/>
          </a:xfrm>
        </p:spPr>
        <p:txBody>
          <a:bodyPr>
            <a:noAutofit/>
          </a:bodyPr>
          <a:lstStyle/>
          <a:p>
            <a:pPr marL="355600" indent="-3556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of individual simulations (model preparation, meshing)</a:t>
            </a:r>
          </a:p>
          <a:p>
            <a:pPr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Optimization </a:t>
            </a:r>
            <a:r>
              <a:rPr lang="en-US" sz="2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Sequential optimization of individual domains ⇨ Multi-domain optimization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Inefficient due to large differences in runtimes of individual domain simulations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Improved efficiency due to sequential application of varying levels of fidelity for domain simulations (optimal method is problem dependent ⇨ flexible optimization platform needed)</a:t>
            </a:r>
          </a:p>
          <a:p>
            <a:pPr lvl="1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Optimization </a:t>
            </a:r>
            <a:r>
              <a:rPr lang="en-US" sz="2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Strategies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Parameter optimization (discrete / continuous, local / global, surrogate models, sensitivities)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„Space Mapping“, etc.</a:t>
            </a:r>
          </a:p>
          <a:p>
            <a:pPr marL="808038" lvl="1" indent="-180975">
              <a:spcBef>
                <a:spcPts val="500"/>
              </a:spcBef>
              <a:buClr>
                <a:srgbClr val="0B3F77"/>
              </a:buClr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Topology optimization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700"/>
              </a:spcBef>
              <a:buClr>
                <a:srgbClr val="0B3F77"/>
              </a:buClr>
              <a:buFont typeface="+mj-lt"/>
              <a:buAutoNum type="arabicPeriod"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47664" y="3137706"/>
            <a:ext cx="2977054" cy="979535"/>
            <a:chOff x="1262499" y="2673478"/>
            <a:chExt cx="3969405" cy="1306046"/>
          </a:xfrm>
        </p:grpSpPr>
        <p:sp>
          <p:nvSpPr>
            <p:cNvPr id="4" name="Rectangle 3"/>
            <p:cNvSpPr/>
            <p:nvPr/>
          </p:nvSpPr>
          <p:spPr>
            <a:xfrm>
              <a:off x="1271464" y="2708920"/>
              <a:ext cx="3960440" cy="288032"/>
            </a:xfrm>
            <a:prstGeom prst="rect">
              <a:avLst/>
            </a:prstGeom>
            <a:solidFill>
              <a:srgbClr val="0B3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271464" y="3016333"/>
              <a:ext cx="3960440" cy="288032"/>
            </a:xfrm>
            <a:prstGeom prst="rect">
              <a:avLst/>
            </a:prstGeom>
            <a:solidFill>
              <a:srgbClr val="C0E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71464" y="3323746"/>
              <a:ext cx="3960440" cy="288032"/>
            </a:xfrm>
            <a:prstGeom prst="rect">
              <a:avLst/>
            </a:prstGeom>
            <a:solidFill>
              <a:srgbClr val="0B3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71464" y="3633155"/>
              <a:ext cx="3960440" cy="288032"/>
            </a:xfrm>
            <a:prstGeom prst="rect">
              <a:avLst/>
            </a:prstGeom>
            <a:solidFill>
              <a:srgbClr val="C0E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2499" y="2673478"/>
              <a:ext cx="16561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Domain 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2499" y="3270383"/>
              <a:ext cx="16561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Domain 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2499" y="2972345"/>
              <a:ext cx="16561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Domain 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2499" y="3579415"/>
              <a:ext cx="165618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B3F7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Domain 4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567608" y="2735747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819492" y="3040267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097469" y="2735746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326192" y="3051529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575720" y="3362281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843354" y="3040266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99471" y="3362281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4356340" y="3658052"/>
              <a:ext cx="216024" cy="210961"/>
            </a:xfrm>
            <a:prstGeom prst="ellipse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661995" y="2826866"/>
              <a:ext cx="260921" cy="314647"/>
            </a:xfrm>
            <a:prstGeom prst="line">
              <a:avLst/>
            </a:prstGeom>
            <a:ln w="28575">
              <a:solidFill>
                <a:srgbClr val="E877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67495" y="2802399"/>
              <a:ext cx="493484" cy="648072"/>
            </a:xfrm>
            <a:prstGeom prst="line">
              <a:avLst/>
            </a:prstGeom>
            <a:ln w="28575">
              <a:solidFill>
                <a:srgbClr val="E877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50723" y="3145640"/>
              <a:ext cx="513521" cy="648072"/>
            </a:xfrm>
            <a:prstGeom prst="line">
              <a:avLst/>
            </a:prstGeom>
            <a:ln w="28575">
              <a:solidFill>
                <a:srgbClr val="E877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920643" y="2859633"/>
              <a:ext cx="260921" cy="314647"/>
            </a:xfrm>
            <a:prstGeom prst="line">
              <a:avLst/>
            </a:prstGeom>
            <a:ln w="28575">
              <a:solidFill>
                <a:srgbClr val="E877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687098" y="3160349"/>
              <a:ext cx="260921" cy="314647"/>
            </a:xfrm>
            <a:prstGeom prst="line">
              <a:avLst/>
            </a:prstGeom>
            <a:ln w="28575">
              <a:solidFill>
                <a:srgbClr val="E877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5111372" y="3164289"/>
            <a:ext cx="2138164" cy="216024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/>
          <p:cNvSpPr/>
          <p:nvPr/>
        </p:nvSpPr>
        <p:spPr>
          <a:xfrm>
            <a:off x="5111372" y="3394848"/>
            <a:ext cx="2138164" cy="216024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/>
          <p:cNvSpPr/>
          <p:nvPr/>
        </p:nvSpPr>
        <p:spPr>
          <a:xfrm>
            <a:off x="5111372" y="3625408"/>
            <a:ext cx="2138164" cy="216024"/>
          </a:xfrm>
          <a:prstGeom prst="rect">
            <a:avLst/>
          </a:prstGeom>
          <a:solidFill>
            <a:srgbClr val="0B3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Rectangle 35"/>
          <p:cNvSpPr/>
          <p:nvPr/>
        </p:nvSpPr>
        <p:spPr>
          <a:xfrm>
            <a:off x="5111372" y="3857465"/>
            <a:ext cx="2138164" cy="216024"/>
          </a:xfrm>
          <a:prstGeom prst="rect">
            <a:avLst/>
          </a:prstGeom>
          <a:solidFill>
            <a:srgbClr val="C0E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TextBox 36"/>
          <p:cNvSpPr txBox="1"/>
          <p:nvPr/>
        </p:nvSpPr>
        <p:spPr>
          <a:xfrm>
            <a:off x="5104648" y="3137707"/>
            <a:ext cx="1242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04648" y="3585386"/>
            <a:ext cx="1242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4648" y="3361857"/>
            <a:ext cx="1242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04648" y="3817160"/>
            <a:ext cx="1242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B3F7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4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055961" y="3195294"/>
            <a:ext cx="202414" cy="849951"/>
          </a:xfrm>
          <a:prstGeom prst="round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6FAD437-E767-49BC-8EAB-28F9C177CDD4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automation and optimization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BE681C8B-78AF-4E6B-80CE-34688F2A5AF4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3" name="Rounded Rectangle 53">
            <a:extLst>
              <a:ext uri="{FF2B5EF4-FFF2-40B4-BE49-F238E27FC236}">
                <a16:creationId xmlns:a16="http://schemas.microsoft.com/office/drawing/2014/main" id="{4E7A298A-BE45-4FCF-B7FF-172309745657}"/>
              </a:ext>
            </a:extLst>
          </p:cNvPr>
          <p:cNvSpPr/>
          <p:nvPr/>
        </p:nvSpPr>
        <p:spPr>
          <a:xfrm>
            <a:off x="6471858" y="3195293"/>
            <a:ext cx="202414" cy="849951"/>
          </a:xfrm>
          <a:prstGeom prst="round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ounded Rectangle 53">
            <a:extLst>
              <a:ext uri="{FF2B5EF4-FFF2-40B4-BE49-F238E27FC236}">
                <a16:creationId xmlns:a16="http://schemas.microsoft.com/office/drawing/2014/main" id="{1EB05756-010E-4FC2-94D0-8D0A3A17E75E}"/>
              </a:ext>
            </a:extLst>
          </p:cNvPr>
          <p:cNvSpPr/>
          <p:nvPr/>
        </p:nvSpPr>
        <p:spPr>
          <a:xfrm>
            <a:off x="6881243" y="3201318"/>
            <a:ext cx="202414" cy="849951"/>
          </a:xfrm>
          <a:prstGeom prst="round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4CFCC97-8630-4C51-97D9-73E3FEA125E2}"/>
              </a:ext>
            </a:extLst>
          </p:cNvPr>
          <p:cNvCxnSpPr>
            <a:cxnSpLocks/>
            <a:stCxn id="54" idx="3"/>
            <a:endCxn id="20" idx="1"/>
          </p:cNvCxnSpPr>
          <p:nvPr/>
        </p:nvCxnSpPr>
        <p:spPr>
          <a:xfrm>
            <a:off x="6258375" y="3620270"/>
            <a:ext cx="622868" cy="6024"/>
          </a:xfrm>
          <a:prstGeom prst="line">
            <a:avLst/>
          </a:prstGeom>
          <a:ln w="38100">
            <a:solidFill>
              <a:srgbClr val="E877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7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pic>
        <p:nvPicPr>
          <p:cNvPr id="10" name="Oil Distributor in GearBox using Particle Method CFD">
            <a:hlinkClick r:id="" action="ppaction://media"/>
            <a:extLst>
              <a:ext uri="{FF2B5EF4-FFF2-40B4-BE49-F238E27FC236}">
                <a16:creationId xmlns:a16="http://schemas.microsoft.com/office/drawing/2014/main" id="{9F82A6D8-FDD1-4E76-80EE-762FD7FA0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353" y="2308443"/>
            <a:ext cx="5212071" cy="2931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C3C3E54-CA6D-404A-A3ED-EA1F12BC0F3C}"/>
              </a:ext>
            </a:extLst>
          </p:cNvPr>
          <p:cNvSpPr txBox="1"/>
          <p:nvPr/>
        </p:nvSpPr>
        <p:spPr>
          <a:xfrm>
            <a:off x="5811801" y="5240233"/>
            <a:ext cx="1280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EnginSoft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18304E2-4692-43F7-B27E-083E15157E1D}"/>
              </a:ext>
            </a:extLst>
          </p:cNvPr>
          <p:cNvSpPr txBox="1"/>
          <p:nvPr/>
        </p:nvSpPr>
        <p:spPr>
          <a:xfrm>
            <a:off x="3203848" y="1903107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Gearbox Lubrication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6108594-46F4-4380-8D4D-77E948549F0E}"/>
              </a:ext>
            </a:extLst>
          </p:cNvPr>
          <p:cNvSpPr txBox="1"/>
          <p:nvPr/>
        </p:nvSpPr>
        <p:spPr>
          <a:xfrm>
            <a:off x="683568" y="5445224"/>
            <a:ext cx="6982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problem: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Air entrainment </a:t>
            </a:r>
            <a:r>
              <a:rPr lang="en-US" dirty="0"/>
              <a:t>at high rotation speed (&gt; 20.000 rpm)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Some research codes are available, </a:t>
            </a:r>
            <a:r>
              <a:rPr lang="en-US" b="1" dirty="0">
                <a:solidFill>
                  <a:schemeClr val="accent1"/>
                </a:solidFill>
              </a:rPr>
              <a:t>no commercial solution </a:t>
            </a:r>
            <a:r>
              <a:rPr lang="en-US" dirty="0"/>
              <a:t>yet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02332D44-A668-4094-8F66-D87664123C0A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active research example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830384" y="2461229"/>
            <a:ext cx="313616" cy="493096"/>
          </a:xfrm>
          <a:prstGeom prst="rect">
            <a:avLst/>
          </a:prstGeom>
          <a:solidFill>
            <a:srgbClr val="F8F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19F031A8-ABCE-40D9-8692-117A10778BF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8AA87C0-23F6-44A4-97FF-595BEE5FD721}"/>
              </a:ext>
            </a:extLst>
          </p:cNvPr>
          <p:cNvSpPr txBox="1"/>
          <p:nvPr/>
        </p:nvSpPr>
        <p:spPr>
          <a:xfrm>
            <a:off x="5210491" y="2322639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Flexible </a:t>
            </a:r>
            <a:r>
              <a:rPr lang="en-US" b="1" dirty="0">
                <a:solidFill>
                  <a:schemeClr val="accent1"/>
                </a:solidFill>
              </a:rPr>
              <a:t>coupling</a:t>
            </a:r>
            <a:r>
              <a:rPr lang="en-US" dirty="0"/>
              <a:t> of simulation domains and simulation codes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Include highly specialized </a:t>
            </a:r>
            <a:r>
              <a:rPr lang="en-US" b="1" dirty="0">
                <a:solidFill>
                  <a:schemeClr val="accent1"/>
                </a:solidFill>
              </a:rPr>
              <a:t>niche solutions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Include </a:t>
            </a:r>
            <a:r>
              <a:rPr lang="en-US" b="1" dirty="0">
                <a:solidFill>
                  <a:schemeClr val="accent1"/>
                </a:solidFill>
              </a:rPr>
              <a:t>research codes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Include </a:t>
            </a:r>
            <a:r>
              <a:rPr lang="en-US" b="1" dirty="0">
                <a:solidFill>
                  <a:schemeClr val="accent1"/>
                </a:solidFill>
              </a:rPr>
              <a:t>in-house codes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Support </a:t>
            </a:r>
            <a:r>
              <a:rPr lang="en-US" b="1" dirty="0">
                <a:solidFill>
                  <a:schemeClr val="accent1"/>
                </a:solidFill>
              </a:rPr>
              <a:t>flexible automation </a:t>
            </a:r>
            <a:r>
              <a:rPr lang="en-US" dirty="0"/>
              <a:t>and problem specific </a:t>
            </a:r>
            <a:r>
              <a:rPr lang="en-US" b="1" dirty="0">
                <a:solidFill>
                  <a:schemeClr val="accent1"/>
                </a:solidFill>
              </a:rPr>
              <a:t>optimization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15EC9E-E35F-4775-BFC2-0F546CEAE67C}"/>
              </a:ext>
            </a:extLst>
          </p:cNvPr>
          <p:cNvSpPr/>
          <p:nvPr/>
        </p:nvSpPr>
        <p:spPr>
          <a:xfrm rot="4022201">
            <a:off x="3388475" y="3078430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4BD6D1-A726-4D2D-9D4B-36D15BC3521E}"/>
              </a:ext>
            </a:extLst>
          </p:cNvPr>
          <p:cNvSpPr/>
          <p:nvPr/>
        </p:nvSpPr>
        <p:spPr>
          <a:xfrm rot="17593937">
            <a:off x="1823906" y="3074351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2D900C-C1E7-43AB-A3C3-A05F241759C4}"/>
              </a:ext>
            </a:extLst>
          </p:cNvPr>
          <p:cNvSpPr/>
          <p:nvPr/>
        </p:nvSpPr>
        <p:spPr>
          <a:xfrm rot="13411880">
            <a:off x="2028784" y="4052766"/>
            <a:ext cx="162018" cy="106450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14038BF-2818-4A98-B643-397DBF33C3AB}"/>
              </a:ext>
            </a:extLst>
          </p:cNvPr>
          <p:cNvSpPr/>
          <p:nvPr/>
        </p:nvSpPr>
        <p:spPr>
          <a:xfrm rot="8241698">
            <a:off x="3049703" y="3841485"/>
            <a:ext cx="162018" cy="106450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A49E9A6-A133-466C-9B52-B0228DEC9F89}"/>
              </a:ext>
            </a:extLst>
          </p:cNvPr>
          <p:cNvSpPr/>
          <p:nvPr/>
        </p:nvSpPr>
        <p:spPr>
          <a:xfrm>
            <a:off x="2598296" y="2853855"/>
            <a:ext cx="162018" cy="1019456"/>
          </a:xfrm>
          <a:prstGeom prst="rect">
            <a:avLst/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albbogen 8">
            <a:extLst>
              <a:ext uri="{FF2B5EF4-FFF2-40B4-BE49-F238E27FC236}">
                <a16:creationId xmlns:a16="http://schemas.microsoft.com/office/drawing/2014/main" id="{36142531-10D0-4142-B69A-2B3BD0DB088F}"/>
              </a:ext>
            </a:extLst>
          </p:cNvPr>
          <p:cNvSpPr/>
          <p:nvPr/>
        </p:nvSpPr>
        <p:spPr>
          <a:xfrm>
            <a:off x="1063522" y="2296210"/>
            <a:ext cx="3125429" cy="3125429"/>
          </a:xfrm>
          <a:prstGeom prst="blockArc">
            <a:avLst>
              <a:gd name="adj1" fmla="val 10798165"/>
              <a:gd name="adj2" fmla="val 16312332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4F6DACB1-6FDE-4EC6-A3EE-DE47A2B32B0A}"/>
              </a:ext>
            </a:extLst>
          </p:cNvPr>
          <p:cNvSpPr/>
          <p:nvPr/>
        </p:nvSpPr>
        <p:spPr>
          <a:xfrm>
            <a:off x="1070053" y="2297840"/>
            <a:ext cx="3125429" cy="3125429"/>
          </a:xfrm>
          <a:prstGeom prst="blockArc">
            <a:avLst>
              <a:gd name="adj1" fmla="val 5287668"/>
              <a:gd name="adj2" fmla="val 10801835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33937486-A3A8-4A4D-A4BE-EF8795F269CF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Halbbogen 11">
            <a:extLst>
              <a:ext uri="{FF2B5EF4-FFF2-40B4-BE49-F238E27FC236}">
                <a16:creationId xmlns:a16="http://schemas.microsoft.com/office/drawing/2014/main" id="{C0B49CD3-8F32-4970-844F-6B221EC6B45E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ihandform 38">
            <a:extLst>
              <a:ext uri="{FF2B5EF4-FFF2-40B4-BE49-F238E27FC236}">
                <a16:creationId xmlns:a16="http://schemas.microsoft.com/office/drawing/2014/main" id="{4A8E46DC-50EF-42C3-BF19-3991FFBE00EC}"/>
              </a:ext>
            </a:extLst>
          </p:cNvPr>
          <p:cNvSpPr/>
          <p:nvPr/>
        </p:nvSpPr>
        <p:spPr>
          <a:xfrm>
            <a:off x="1956523" y="3140156"/>
            <a:ext cx="1439168" cy="1439168"/>
          </a:xfrm>
          <a:custGeom>
            <a:avLst/>
            <a:gdLst>
              <a:gd name="connsiteX0" fmla="*/ 0 w 1918890"/>
              <a:gd name="connsiteY0" fmla="*/ 959445 h 1918890"/>
              <a:gd name="connsiteX1" fmla="*/ 959445 w 1918890"/>
              <a:gd name="connsiteY1" fmla="*/ 0 h 1918890"/>
              <a:gd name="connsiteX2" fmla="*/ 1918890 w 1918890"/>
              <a:gd name="connsiteY2" fmla="*/ 959445 h 1918890"/>
              <a:gd name="connsiteX3" fmla="*/ 959445 w 1918890"/>
              <a:gd name="connsiteY3" fmla="*/ 1918890 h 1918890"/>
              <a:gd name="connsiteX4" fmla="*/ 0 w 1918890"/>
              <a:gd name="connsiteY4" fmla="*/ 959445 h 191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8890" h="1918890">
                <a:moveTo>
                  <a:pt x="0" y="959445"/>
                </a:moveTo>
                <a:cubicBezTo>
                  <a:pt x="0" y="429558"/>
                  <a:pt x="429558" y="0"/>
                  <a:pt x="959445" y="0"/>
                </a:cubicBezTo>
                <a:cubicBezTo>
                  <a:pt x="1489332" y="0"/>
                  <a:pt x="1918890" y="429558"/>
                  <a:pt x="1918890" y="959445"/>
                </a:cubicBezTo>
                <a:cubicBezTo>
                  <a:pt x="1918890" y="1489332"/>
                  <a:pt x="1489332" y="1918890"/>
                  <a:pt x="959445" y="1918890"/>
                </a:cubicBezTo>
                <a:cubicBezTo>
                  <a:pt x="429558" y="1918890"/>
                  <a:pt x="0" y="1489332"/>
                  <a:pt x="0" y="959445"/>
                </a:cubicBezTo>
                <a:close/>
              </a:path>
            </a:pathLst>
          </a:custGeom>
          <a:solidFill>
            <a:srgbClr val="C0E4FE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384" tIns="238384" rIns="238384" bIns="238384" numCol="1" spcCol="1270" anchor="ctr" anchorCtr="0">
            <a:noAutofit/>
          </a:bodyPr>
          <a:lstStyle/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400" dirty="0">
                <a:solidFill>
                  <a:srgbClr val="093A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</a:p>
          <a:p>
            <a:pPr algn="ctr" defTabSz="966788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1500" dirty="0">
                <a:solidFill>
                  <a:srgbClr val="093A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(MBSE)</a:t>
            </a:r>
            <a:endParaRPr lang="en-US" sz="2400" dirty="0">
              <a:solidFill>
                <a:srgbClr val="093A7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Freihandform 40">
            <a:extLst>
              <a:ext uri="{FF2B5EF4-FFF2-40B4-BE49-F238E27FC236}">
                <a16:creationId xmlns:a16="http://schemas.microsoft.com/office/drawing/2014/main" id="{94F48169-CE77-45DD-9E90-3DE37EA20852}"/>
              </a:ext>
            </a:extLst>
          </p:cNvPr>
          <p:cNvSpPr/>
          <p:nvPr/>
        </p:nvSpPr>
        <p:spPr>
          <a:xfrm>
            <a:off x="2041605" y="1698791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Structural Mechanics </a:t>
            </a:r>
          </a:p>
        </p:txBody>
      </p:sp>
      <p:sp>
        <p:nvSpPr>
          <p:cNvPr id="15" name="Freihandform 43">
            <a:extLst>
              <a:ext uri="{FF2B5EF4-FFF2-40B4-BE49-F238E27FC236}">
                <a16:creationId xmlns:a16="http://schemas.microsoft.com/office/drawing/2014/main" id="{467B0CF0-E565-4ABE-9B11-32A756DF3F85}"/>
              </a:ext>
            </a:extLst>
          </p:cNvPr>
          <p:cNvSpPr/>
          <p:nvPr/>
        </p:nvSpPr>
        <p:spPr>
          <a:xfrm>
            <a:off x="3574682" y="268517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5" dirty="0">
                <a:latin typeface="Calibri" panose="020F0502020204030204" pitchFamily="34" charset="0"/>
                <a:cs typeface="Calibri" panose="020F0502020204030204" pitchFamily="34" charset="0"/>
              </a:rPr>
              <a:t>Fluid Dynamics</a:t>
            </a:r>
          </a:p>
        </p:txBody>
      </p:sp>
      <p:sp>
        <p:nvSpPr>
          <p:cNvPr id="16" name="Freihandform 44">
            <a:extLst>
              <a:ext uri="{FF2B5EF4-FFF2-40B4-BE49-F238E27FC236}">
                <a16:creationId xmlns:a16="http://schemas.microsoft.com/office/drawing/2014/main" id="{DC1027B1-FC04-4C55-B6E3-23217BCC2CBB}"/>
              </a:ext>
            </a:extLst>
          </p:cNvPr>
          <p:cNvSpPr/>
          <p:nvPr/>
        </p:nvSpPr>
        <p:spPr>
          <a:xfrm>
            <a:off x="1029461" y="445395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Thermo- dynamics</a:t>
            </a:r>
          </a:p>
        </p:txBody>
      </p:sp>
      <p:sp>
        <p:nvSpPr>
          <p:cNvPr id="17" name="Freihandform 45">
            <a:extLst>
              <a:ext uri="{FF2B5EF4-FFF2-40B4-BE49-F238E27FC236}">
                <a16:creationId xmlns:a16="http://schemas.microsoft.com/office/drawing/2014/main" id="{A6C15F5F-384E-4591-847C-22F1475790BD}"/>
              </a:ext>
            </a:extLst>
          </p:cNvPr>
          <p:cNvSpPr/>
          <p:nvPr/>
        </p:nvSpPr>
        <p:spPr>
          <a:xfrm>
            <a:off x="477574" y="2685179"/>
            <a:ext cx="1314911" cy="1269003"/>
          </a:xfrm>
          <a:custGeom>
            <a:avLst/>
            <a:gdLst>
              <a:gd name="connsiteX0" fmla="*/ 0 w 1753215"/>
              <a:gd name="connsiteY0" fmla="*/ 846002 h 1692004"/>
              <a:gd name="connsiteX1" fmla="*/ 876608 w 1753215"/>
              <a:gd name="connsiteY1" fmla="*/ 0 h 1692004"/>
              <a:gd name="connsiteX2" fmla="*/ 1753216 w 1753215"/>
              <a:gd name="connsiteY2" fmla="*/ 846002 h 1692004"/>
              <a:gd name="connsiteX3" fmla="*/ 876608 w 1753215"/>
              <a:gd name="connsiteY3" fmla="*/ 1692004 h 1692004"/>
              <a:gd name="connsiteX4" fmla="*/ 0 w 1753215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3215" h="1692004">
                <a:moveTo>
                  <a:pt x="0" y="846002"/>
                </a:moveTo>
                <a:cubicBezTo>
                  <a:pt x="0" y="378768"/>
                  <a:pt x="392471" y="0"/>
                  <a:pt x="876608" y="0"/>
                </a:cubicBezTo>
                <a:cubicBezTo>
                  <a:pt x="1360745" y="0"/>
                  <a:pt x="1753216" y="378768"/>
                  <a:pt x="1753216" y="846002"/>
                </a:cubicBezTo>
                <a:cubicBezTo>
                  <a:pt x="1753216" y="1313236"/>
                  <a:pt x="1360745" y="1692004"/>
                  <a:pt x="876608" y="1692004"/>
                </a:cubicBezTo>
                <a:cubicBezTo>
                  <a:pt x="392471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Electro-magnetics</a:t>
            </a:r>
          </a:p>
        </p:txBody>
      </p:sp>
      <p:sp>
        <p:nvSpPr>
          <p:cNvPr id="18" name="Freihandform 25">
            <a:extLst>
              <a:ext uri="{FF2B5EF4-FFF2-40B4-BE49-F238E27FC236}">
                <a16:creationId xmlns:a16="http://schemas.microsoft.com/office/drawing/2014/main" id="{86B6631E-46C0-432A-B826-E7571E57B7DA}"/>
              </a:ext>
            </a:extLst>
          </p:cNvPr>
          <p:cNvSpPr/>
          <p:nvPr/>
        </p:nvSpPr>
        <p:spPr>
          <a:xfrm>
            <a:off x="3122709" y="4420124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Material Science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B980154-C9BF-464D-88E0-7162D2119CAD}"/>
              </a:ext>
            </a:extLst>
          </p:cNvPr>
          <p:cNvSpPr txBox="1">
            <a:spLocks/>
          </p:cNvSpPr>
          <p:nvPr/>
        </p:nvSpPr>
        <p:spPr>
          <a:xfrm>
            <a:off x="533400" y="1155600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software requirements for multi physics / multi scale simulation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2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0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BA095A3B-3282-4CF3-9E61-30855091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Software Tool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A9F359-3B15-4BA8-8BCD-9DF782EFA672}"/>
              </a:ext>
            </a:extLst>
          </p:cNvPr>
          <p:cNvGrpSpPr/>
          <p:nvPr/>
        </p:nvGrpSpPr>
        <p:grpSpPr>
          <a:xfrm>
            <a:off x="1950772" y="1325567"/>
            <a:ext cx="5355667" cy="5054961"/>
            <a:chOff x="1950772" y="1325567"/>
            <a:chExt cx="5355667" cy="5054961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729E09B-C003-4FF8-A312-787A2FCA4787}"/>
                </a:ext>
              </a:extLst>
            </p:cNvPr>
            <p:cNvSpPr/>
            <p:nvPr/>
          </p:nvSpPr>
          <p:spPr>
            <a:xfrm>
              <a:off x="3073233" y="1325567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14766" tIns="544380" rIns="414766" bIns="116653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Physics</a:t>
              </a: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671B934-828C-47F5-A67F-15EC3DA8C912}"/>
                </a:ext>
              </a:extLst>
            </p:cNvPr>
            <p:cNvSpPr/>
            <p:nvPr/>
          </p:nvSpPr>
          <p:spPr>
            <a:xfrm>
              <a:off x="4195694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fillRef>
            <a:effect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51370" tIns="803609" rIns="292928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Data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D8A179A-1549-4182-99EC-373BF75F8F3A}"/>
                </a:ext>
              </a:extLst>
            </p:cNvPr>
            <p:cNvSpPr/>
            <p:nvPr/>
          </p:nvSpPr>
          <p:spPr>
            <a:xfrm>
              <a:off x="1950772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FF993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4">
                <a:alpha val="50000"/>
                <a:hueOff val="-11760014"/>
                <a:satOff val="-100000"/>
                <a:lumOff val="2431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2929" tIns="803609" rIns="951369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HPC</a:t>
              </a: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A63464E-4E6A-48D8-BB3B-78EE0AC3A72B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</p:spTree>
    <p:extLst>
      <p:ext uri="{BB962C8B-B14F-4D97-AF65-F5344CB8AC3E}">
        <p14:creationId xmlns:p14="http://schemas.microsoft.com/office/powerpoint/2010/main" val="85427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87"/>
          <p:cNvSpPr/>
          <p:nvPr/>
        </p:nvSpPr>
        <p:spPr>
          <a:xfrm>
            <a:off x="180919" y="1974506"/>
            <a:ext cx="2966373" cy="785475"/>
          </a:xfrm>
          <a:prstGeom prst="rect">
            <a:avLst/>
          </a:prstGeom>
          <a:solidFill>
            <a:srgbClr val="0B3F77"/>
          </a:solidFill>
          <a:ln w="19050">
            <a:noFill/>
          </a:ln>
        </p:spPr>
        <p:style>
          <a:lnRef idx="0">
            <a:schemeClr val="accent5">
              <a:shade val="90000"/>
              <a:hueOff val="74753"/>
              <a:satOff val="-17297"/>
              <a:lumOff val="41887"/>
              <a:alphaOff val="0"/>
            </a:schemeClr>
          </a:lnRef>
          <a:fillRef idx="1">
            <a:schemeClr val="accent5">
              <a:shade val="90000"/>
              <a:hueOff val="74753"/>
              <a:satOff val="-17297"/>
              <a:lumOff val="41887"/>
              <a:alphaOff val="0"/>
            </a:schemeClr>
          </a:fillRef>
          <a:effectRef idx="0">
            <a:schemeClr val="accent5">
              <a:shade val="90000"/>
              <a:hueOff val="74753"/>
              <a:satOff val="-17297"/>
              <a:lumOff val="418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5767" rIns="58686" bIns="45767" numCol="1" spcCol="127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50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327" y="4413635"/>
            <a:ext cx="886015" cy="601644"/>
          </a:xfrm>
          <a:prstGeom prst="rect">
            <a:avLst/>
          </a:prstGeom>
          <a:noFill/>
        </p:spPr>
      </p:pic>
      <p:pic>
        <p:nvPicPr>
          <p:cNvPr id="5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062" y="4455114"/>
            <a:ext cx="920092" cy="624784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3497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8207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8207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Gerade Verbindung 9"/>
          <p:cNvCxnSpPr/>
          <p:nvPr/>
        </p:nvCxnSpPr>
        <p:spPr>
          <a:xfrm flipH="1">
            <a:off x="2362939" y="5326414"/>
            <a:ext cx="19283" cy="495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rot="120000" flipH="1">
            <a:off x="2081061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33974" y="3959274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CUDA, 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OpenCL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254230" y="413107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OpenMP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574262" y="5594556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SIMD</a:t>
            </a:r>
          </a:p>
        </p:txBody>
      </p:sp>
      <p:cxnSp>
        <p:nvCxnSpPr>
          <p:cNvPr id="21" name="Gerade Verbindung 20"/>
          <p:cNvCxnSpPr/>
          <p:nvPr/>
        </p:nvCxnSpPr>
        <p:spPr>
          <a:xfrm>
            <a:off x="1714170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>
            <a:off x="1256455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2163221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1256455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2367910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2164" y="4413635"/>
            <a:ext cx="886015" cy="601644"/>
          </a:xfrm>
          <a:prstGeom prst="rect">
            <a:avLst/>
          </a:prstGeom>
          <a:noFill/>
        </p:spPr>
      </p:pic>
      <p:pic>
        <p:nvPicPr>
          <p:cNvPr id="35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2900" y="4455114"/>
            <a:ext cx="920092" cy="624784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4334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59044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59044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Gerade Verbindung 38"/>
          <p:cNvCxnSpPr/>
          <p:nvPr/>
        </p:nvCxnSpPr>
        <p:spPr>
          <a:xfrm flipH="1">
            <a:off x="8383079" y="5331298"/>
            <a:ext cx="20675" cy="4860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7735007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H="1">
            <a:off x="7277292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8184059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7277292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8388747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1746" y="4413635"/>
            <a:ext cx="886015" cy="601644"/>
          </a:xfrm>
          <a:prstGeom prst="rect">
            <a:avLst/>
          </a:prstGeom>
          <a:noFill/>
        </p:spPr>
      </p:pic>
      <p:pic>
        <p:nvPicPr>
          <p:cNvPr id="52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2481" y="4455114"/>
            <a:ext cx="920092" cy="624784"/>
          </a:xfrm>
          <a:prstGeom prst="rect">
            <a:avLst/>
          </a:prstGeom>
          <a:noFill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3916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626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626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Gerade Verbindung 55"/>
          <p:cNvCxnSpPr/>
          <p:nvPr/>
        </p:nvCxnSpPr>
        <p:spPr>
          <a:xfrm flipH="1">
            <a:off x="5372661" y="5331298"/>
            <a:ext cx="20675" cy="4860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4724589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 flipH="1">
            <a:off x="4266874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5173640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/>
          <p:cNvCxnSpPr/>
          <p:nvPr/>
        </p:nvCxnSpPr>
        <p:spPr>
          <a:xfrm>
            <a:off x="4266874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/>
          <p:nvPr/>
        </p:nvCxnSpPr>
        <p:spPr>
          <a:xfrm>
            <a:off x="5378329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4" descr="C:\Documents and Settings\FelixWolfheimer\Local Settings\Temporary Internet Files\Content.IE5\G55CCULP\MCj043157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9398" y="1881464"/>
            <a:ext cx="819048" cy="824508"/>
          </a:xfrm>
          <a:prstGeom prst="rect">
            <a:avLst/>
          </a:prstGeom>
          <a:noFill/>
        </p:spPr>
      </p:pic>
      <p:pic>
        <p:nvPicPr>
          <p:cNvPr id="67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174" y="1935470"/>
            <a:ext cx="754380" cy="754380"/>
          </a:xfrm>
          <a:prstGeom prst="rect">
            <a:avLst/>
          </a:prstGeom>
          <a:noFill/>
        </p:spPr>
      </p:pic>
      <p:cxnSp>
        <p:nvCxnSpPr>
          <p:cNvPr id="68" name="Gerade Verbindung 67"/>
          <p:cNvCxnSpPr/>
          <p:nvPr/>
        </p:nvCxnSpPr>
        <p:spPr>
          <a:xfrm flipH="1">
            <a:off x="4211894" y="2279677"/>
            <a:ext cx="216024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 flipH="1">
            <a:off x="1714170" y="2961584"/>
            <a:ext cx="604867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>
          <a:xfrm flipH="1">
            <a:off x="1717167" y="2955917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/>
          <p:cNvCxnSpPr/>
          <p:nvPr/>
        </p:nvCxnSpPr>
        <p:spPr>
          <a:xfrm flipH="1">
            <a:off x="4738506" y="2956198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/>
          <p:cNvCxnSpPr/>
          <p:nvPr/>
        </p:nvCxnSpPr>
        <p:spPr>
          <a:xfrm flipH="1">
            <a:off x="7762842" y="2955917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/>
          <p:cNvCxnSpPr/>
          <p:nvPr/>
        </p:nvCxnSpPr>
        <p:spPr>
          <a:xfrm flipH="1">
            <a:off x="4744174" y="2691554"/>
            <a:ext cx="5669" cy="27003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/>
          <p:cNvSpPr txBox="1"/>
          <p:nvPr/>
        </p:nvSpPr>
        <p:spPr>
          <a:xfrm>
            <a:off x="580044" y="5852933"/>
            <a:ext cx="25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Intel Xeon 8176: 620 Gbit/s, 28 Cores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356765" y="5065974"/>
            <a:ext cx="135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Nvidia Tesla V100: 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- 7200 Gbit/s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- 5120 Cores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768955" y="2709556"/>
            <a:ext cx="1464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Infiniband: 20 Gbit/s</a:t>
            </a:r>
          </a:p>
        </p:txBody>
      </p:sp>
      <p:cxnSp>
        <p:nvCxnSpPr>
          <p:cNvPr id="95" name="Gerade Verbindung 94"/>
          <p:cNvCxnSpPr/>
          <p:nvPr/>
        </p:nvCxnSpPr>
        <p:spPr>
          <a:xfrm rot="120000" flipH="1">
            <a:off x="5088394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95"/>
          <p:cNvCxnSpPr/>
          <p:nvPr/>
        </p:nvCxnSpPr>
        <p:spPr>
          <a:xfrm rot="120000" flipH="1">
            <a:off x="8087063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>
            <a:off x="4274562" y="2713030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MPI</a:t>
            </a:r>
          </a:p>
        </p:txBody>
      </p:sp>
      <p:cxnSp>
        <p:nvCxnSpPr>
          <p:cNvPr id="69" name="Gerade Verbindung 68"/>
          <p:cNvCxnSpPr>
            <a:cxnSpLocks/>
            <a:stCxn id="9" idx="0"/>
          </p:cNvCxnSpPr>
          <p:nvPr/>
        </p:nvCxnSpPr>
        <p:spPr>
          <a:xfrm>
            <a:off x="7168776" y="1980314"/>
            <a:ext cx="14333" cy="98127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ylinder 8"/>
          <p:cNvSpPr/>
          <p:nvPr/>
        </p:nvSpPr>
        <p:spPr>
          <a:xfrm>
            <a:off x="6574710" y="1796779"/>
            <a:ext cx="1188132" cy="888787"/>
          </a:xfrm>
          <a:prstGeom prst="can">
            <a:avLst>
              <a:gd name="adj" fmla="val 20650"/>
            </a:avLst>
          </a:prstGeom>
          <a:solidFill>
            <a:srgbClr val="C0E4FE"/>
          </a:solidFill>
          <a:ln w="28575" cmpd="sng">
            <a:solidFill>
              <a:srgbClr val="09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B3F7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Parallel</a:t>
            </a: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(distributed)</a:t>
            </a: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file system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688" y="1974840"/>
            <a:ext cx="3083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313" indent="-162000">
              <a:buFont typeface="Verdana" panose="020B0604030504040204" pitchFamily="34" charset="0"/>
              <a:buChar char="‒"/>
            </a:pP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Distribution of data / load balancing</a:t>
            </a:r>
          </a:p>
          <a:p>
            <a:pPr marL="268313" indent="-162000">
              <a:buFont typeface="Verdana" panose="020B0604030504040204" pitchFamily="34" charset="0"/>
              <a:buChar char="‒"/>
            </a:pP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Data transfer performance</a:t>
            </a:r>
          </a:p>
          <a:p>
            <a:pPr marL="106313"/>
            <a:r>
              <a:rPr lang="en-US" sz="1400" dirty="0">
                <a:solidFill>
                  <a:schemeClr val="bg1"/>
                </a:solidFill>
                <a:cs typeface="Lucida Sans Unicode" panose="020B0602030504020204" pitchFamily="34" charset="0"/>
              </a:rPr>
              <a:t>⇨ </a:t>
            </a: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Development of specific algorithms</a:t>
            </a:r>
          </a:p>
          <a:p>
            <a:pPr marL="162000" indent="-1080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6" name="Titel 1">
            <a:extLst>
              <a:ext uri="{FF2B5EF4-FFF2-40B4-BE49-F238E27FC236}">
                <a16:creationId xmlns:a16="http://schemas.microsoft.com/office/drawing/2014/main" id="{4AC80B12-58BF-4046-9179-524553539E9E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C1717B57-564E-4D40-A8FB-AA8DDDBC5871}"/>
              </a:ext>
            </a:extLst>
          </p:cNvPr>
          <p:cNvSpPr txBox="1">
            <a:spLocks/>
          </p:cNvSpPr>
          <p:nvPr/>
        </p:nvSpPr>
        <p:spPr>
          <a:xfrm>
            <a:off x="533400" y="119675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high performance computing architecture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0134" y="3212976"/>
            <a:ext cx="754380" cy="754380"/>
          </a:xfrm>
          <a:prstGeom prst="rect">
            <a:avLst/>
          </a:prstGeom>
          <a:noFill/>
        </p:spPr>
      </p:pic>
      <p:pic>
        <p:nvPicPr>
          <p:cNvPr id="33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10971" y="3212976"/>
            <a:ext cx="754380" cy="754380"/>
          </a:xfrm>
          <a:prstGeom prst="rect">
            <a:avLst/>
          </a:prstGeom>
          <a:noFill/>
        </p:spPr>
      </p:pic>
      <p:pic>
        <p:nvPicPr>
          <p:cNvPr id="50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0553" y="3212976"/>
            <a:ext cx="754380" cy="754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0801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87"/>
          <p:cNvSpPr/>
          <p:nvPr/>
        </p:nvSpPr>
        <p:spPr>
          <a:xfrm>
            <a:off x="180919" y="1974506"/>
            <a:ext cx="2966373" cy="785475"/>
          </a:xfrm>
          <a:prstGeom prst="rect">
            <a:avLst/>
          </a:prstGeom>
          <a:solidFill>
            <a:srgbClr val="0B3F77"/>
          </a:solidFill>
          <a:ln w="19050">
            <a:noFill/>
          </a:ln>
        </p:spPr>
        <p:style>
          <a:lnRef idx="0">
            <a:schemeClr val="accent5">
              <a:shade val="90000"/>
              <a:hueOff val="74753"/>
              <a:satOff val="-17297"/>
              <a:lumOff val="41887"/>
              <a:alphaOff val="0"/>
            </a:schemeClr>
          </a:lnRef>
          <a:fillRef idx="1">
            <a:schemeClr val="accent5">
              <a:shade val="90000"/>
              <a:hueOff val="74753"/>
              <a:satOff val="-17297"/>
              <a:lumOff val="41887"/>
              <a:alphaOff val="0"/>
            </a:schemeClr>
          </a:fillRef>
          <a:effectRef idx="0">
            <a:schemeClr val="accent5">
              <a:shade val="90000"/>
              <a:hueOff val="74753"/>
              <a:satOff val="-17297"/>
              <a:lumOff val="418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5767" rIns="58686" bIns="45767" numCol="1" spcCol="127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50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327" y="4413635"/>
            <a:ext cx="886015" cy="601644"/>
          </a:xfrm>
          <a:prstGeom prst="rect">
            <a:avLst/>
          </a:prstGeom>
          <a:noFill/>
        </p:spPr>
      </p:pic>
      <p:pic>
        <p:nvPicPr>
          <p:cNvPr id="5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062" y="4455114"/>
            <a:ext cx="920092" cy="624784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3497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8207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8207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Gerade Verbindung 9"/>
          <p:cNvCxnSpPr/>
          <p:nvPr/>
        </p:nvCxnSpPr>
        <p:spPr>
          <a:xfrm flipH="1">
            <a:off x="2362939" y="5326414"/>
            <a:ext cx="19283" cy="4958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rot="120000" flipH="1">
            <a:off x="2081061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433974" y="3959274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CUDA, 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OpenCL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254230" y="413107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OpenMP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574262" y="5594556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SIMD</a:t>
            </a:r>
          </a:p>
        </p:txBody>
      </p:sp>
      <p:cxnSp>
        <p:nvCxnSpPr>
          <p:cNvPr id="21" name="Gerade Verbindung 20"/>
          <p:cNvCxnSpPr/>
          <p:nvPr/>
        </p:nvCxnSpPr>
        <p:spPr>
          <a:xfrm>
            <a:off x="1714170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 flipH="1">
            <a:off x="1256455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2163221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1256455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2367910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2164" y="4413635"/>
            <a:ext cx="886015" cy="601644"/>
          </a:xfrm>
          <a:prstGeom prst="rect">
            <a:avLst/>
          </a:prstGeom>
          <a:noFill/>
        </p:spPr>
      </p:pic>
      <p:pic>
        <p:nvPicPr>
          <p:cNvPr id="35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2900" y="4455114"/>
            <a:ext cx="920092" cy="624784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4334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59044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59044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Gerade Verbindung 38"/>
          <p:cNvCxnSpPr/>
          <p:nvPr/>
        </p:nvCxnSpPr>
        <p:spPr>
          <a:xfrm flipH="1">
            <a:off x="8383079" y="5331298"/>
            <a:ext cx="20675" cy="4860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7735007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H="1">
            <a:off x="7277292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8184059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>
            <a:off x="7277292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8388747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1746" y="4413635"/>
            <a:ext cx="886015" cy="601644"/>
          </a:xfrm>
          <a:prstGeom prst="rect">
            <a:avLst/>
          </a:prstGeom>
          <a:noFill/>
        </p:spPr>
      </p:pic>
      <p:pic>
        <p:nvPicPr>
          <p:cNvPr id="52" name="Picture 8" descr="http://images.nvidia.com/products/tesla_C2050_C2070/Tesla_C2050_C2070_3qtr_low_n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2481" y="4455114"/>
            <a:ext cx="920092" cy="624784"/>
          </a:xfrm>
          <a:prstGeom prst="rect">
            <a:avLst/>
          </a:prstGeom>
          <a:noFill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3916" y="4416688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626" y="4509121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626" y="5277292"/>
            <a:ext cx="689420" cy="58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6" name="Gerade Verbindung 55"/>
          <p:cNvCxnSpPr/>
          <p:nvPr/>
        </p:nvCxnSpPr>
        <p:spPr>
          <a:xfrm flipH="1">
            <a:off x="5372661" y="5331298"/>
            <a:ext cx="20675" cy="4860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>
          <a:xfrm>
            <a:off x="4724589" y="3915054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 flipH="1">
            <a:off x="4266874" y="4132016"/>
            <a:ext cx="91810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/>
        </p:nvCxnSpPr>
        <p:spPr>
          <a:xfrm>
            <a:off x="5173640" y="4131078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/>
          <p:cNvCxnSpPr/>
          <p:nvPr/>
        </p:nvCxnSpPr>
        <p:spPr>
          <a:xfrm>
            <a:off x="4266874" y="4125410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/>
          <p:nvPr/>
        </p:nvCxnSpPr>
        <p:spPr>
          <a:xfrm>
            <a:off x="5378329" y="5063512"/>
            <a:ext cx="852" cy="21772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4" descr="C:\Documents and Settings\FelixWolfheimer\Local Settings\Temporary Internet Files\Content.IE5\G55CCULP\MCj043157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9398" y="1881464"/>
            <a:ext cx="819048" cy="824508"/>
          </a:xfrm>
          <a:prstGeom prst="rect">
            <a:avLst/>
          </a:prstGeom>
          <a:noFill/>
        </p:spPr>
      </p:pic>
      <p:pic>
        <p:nvPicPr>
          <p:cNvPr id="67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6174" y="1935470"/>
            <a:ext cx="754380" cy="754380"/>
          </a:xfrm>
          <a:prstGeom prst="rect">
            <a:avLst/>
          </a:prstGeom>
          <a:noFill/>
        </p:spPr>
      </p:pic>
      <p:cxnSp>
        <p:nvCxnSpPr>
          <p:cNvPr id="68" name="Gerade Verbindung 67"/>
          <p:cNvCxnSpPr/>
          <p:nvPr/>
        </p:nvCxnSpPr>
        <p:spPr>
          <a:xfrm flipH="1">
            <a:off x="4211894" y="2279677"/>
            <a:ext cx="216024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 flipH="1">
            <a:off x="1714170" y="2961584"/>
            <a:ext cx="6048672" cy="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>
          <a:xfrm flipH="1">
            <a:off x="1717167" y="2955917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/>
          <p:cNvCxnSpPr/>
          <p:nvPr/>
        </p:nvCxnSpPr>
        <p:spPr>
          <a:xfrm flipH="1">
            <a:off x="4738506" y="2956198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/>
          <p:cNvCxnSpPr/>
          <p:nvPr/>
        </p:nvCxnSpPr>
        <p:spPr>
          <a:xfrm flipH="1">
            <a:off x="7762842" y="2955917"/>
            <a:ext cx="5668" cy="383468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/>
          <p:cNvCxnSpPr/>
          <p:nvPr/>
        </p:nvCxnSpPr>
        <p:spPr>
          <a:xfrm flipH="1">
            <a:off x="4744174" y="2691554"/>
            <a:ext cx="5669" cy="27003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/>
          <p:cNvSpPr txBox="1"/>
          <p:nvPr/>
        </p:nvSpPr>
        <p:spPr>
          <a:xfrm>
            <a:off x="580044" y="5852933"/>
            <a:ext cx="2512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Intel Xeon 8176: 620 Gbit/s, 28 Cores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356765" y="5065974"/>
            <a:ext cx="135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Nvidia Tesla V100: 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- 7200 Gbit/s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- 5120 Cores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768955" y="2709556"/>
            <a:ext cx="1464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Infiniband: 20 Gbit/s</a:t>
            </a:r>
          </a:p>
        </p:txBody>
      </p:sp>
      <p:cxnSp>
        <p:nvCxnSpPr>
          <p:cNvPr id="95" name="Gerade Verbindung 94"/>
          <p:cNvCxnSpPr/>
          <p:nvPr/>
        </p:nvCxnSpPr>
        <p:spPr>
          <a:xfrm rot="120000" flipH="1">
            <a:off x="5088394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95"/>
          <p:cNvCxnSpPr/>
          <p:nvPr/>
        </p:nvCxnSpPr>
        <p:spPr>
          <a:xfrm rot="120000" flipH="1">
            <a:off x="8087063" y="5545594"/>
            <a:ext cx="594066" cy="209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>
            <a:off x="4274562" y="2713030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1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MPI</a:t>
            </a:r>
          </a:p>
        </p:txBody>
      </p:sp>
      <p:cxnSp>
        <p:nvCxnSpPr>
          <p:cNvPr id="69" name="Gerade Verbindung 68"/>
          <p:cNvCxnSpPr>
            <a:cxnSpLocks/>
            <a:stCxn id="9" idx="0"/>
          </p:cNvCxnSpPr>
          <p:nvPr/>
        </p:nvCxnSpPr>
        <p:spPr>
          <a:xfrm>
            <a:off x="7168776" y="1980314"/>
            <a:ext cx="14333" cy="981270"/>
          </a:xfrm>
          <a:prstGeom prst="line">
            <a:avLst/>
          </a:prstGeom>
          <a:ln w="38100">
            <a:solidFill>
              <a:srgbClr val="002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ylinder 8"/>
          <p:cNvSpPr/>
          <p:nvPr/>
        </p:nvSpPr>
        <p:spPr>
          <a:xfrm>
            <a:off x="6574710" y="1796779"/>
            <a:ext cx="1188132" cy="888787"/>
          </a:xfrm>
          <a:prstGeom prst="can">
            <a:avLst>
              <a:gd name="adj" fmla="val 20650"/>
            </a:avLst>
          </a:prstGeom>
          <a:solidFill>
            <a:srgbClr val="C0E4FE"/>
          </a:solidFill>
          <a:ln w="28575" cmpd="sng">
            <a:solidFill>
              <a:srgbClr val="09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0B3F7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Parallel</a:t>
            </a: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(distributed)</a:t>
            </a:r>
          </a:p>
          <a:p>
            <a:pPr algn="ctr"/>
            <a:r>
              <a:rPr lang="en-US" sz="1400" dirty="0">
                <a:solidFill>
                  <a:srgbClr val="0B3F77"/>
                </a:solidFill>
                <a:latin typeface="Calibri" panose="020F0502020204030204" pitchFamily="34" charset="0"/>
              </a:rPr>
              <a:t>file system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8688" y="1974840"/>
            <a:ext cx="3083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313" indent="-162000">
              <a:buFont typeface="Verdana" panose="020B0604030504040204" pitchFamily="34" charset="0"/>
              <a:buChar char="‒"/>
            </a:pP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Distribution of data / load balancing</a:t>
            </a:r>
          </a:p>
          <a:p>
            <a:pPr marL="268313" indent="-162000">
              <a:buFont typeface="Verdana" panose="020B0604030504040204" pitchFamily="34" charset="0"/>
              <a:buChar char="‒"/>
            </a:pP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Data transfer performance</a:t>
            </a:r>
          </a:p>
          <a:p>
            <a:pPr marL="106313"/>
            <a:r>
              <a:rPr lang="en-US" sz="1400" dirty="0">
                <a:solidFill>
                  <a:schemeClr val="bg1"/>
                </a:solidFill>
                <a:cs typeface="Lucida Sans Unicode" panose="020B0602030504020204" pitchFamily="34" charset="0"/>
              </a:rPr>
              <a:t>⇨ </a:t>
            </a: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Development of specific algorithms</a:t>
            </a:r>
          </a:p>
          <a:p>
            <a:pPr marL="162000" indent="-1080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6" name="Titel 1">
            <a:extLst>
              <a:ext uri="{FF2B5EF4-FFF2-40B4-BE49-F238E27FC236}">
                <a16:creationId xmlns:a16="http://schemas.microsoft.com/office/drawing/2014/main" id="{4AC80B12-58BF-4046-9179-524553539E9E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C1717B57-564E-4D40-A8FB-AA8DDDBC5871}"/>
              </a:ext>
            </a:extLst>
          </p:cNvPr>
          <p:cNvSpPr txBox="1">
            <a:spLocks/>
          </p:cNvSpPr>
          <p:nvPr/>
        </p:nvSpPr>
        <p:spPr>
          <a:xfrm>
            <a:off x="533400" y="119675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high performance computing architecture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2DFBF7E-565E-4763-BF36-9ADEEBE3699A}"/>
              </a:ext>
            </a:extLst>
          </p:cNvPr>
          <p:cNvSpPr txBox="1"/>
          <p:nvPr/>
        </p:nvSpPr>
        <p:spPr>
          <a:xfrm>
            <a:off x="3451708" y="5891514"/>
            <a:ext cx="5199662" cy="646331"/>
          </a:xfrm>
          <a:prstGeom prst="rect">
            <a:avLst/>
          </a:prstGeom>
          <a:solidFill>
            <a:srgbClr val="E8772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 computation resources (e.g. laptops) are often not sufficient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 compute cluster / cloud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0134" y="3212976"/>
            <a:ext cx="754380" cy="754380"/>
          </a:xfrm>
          <a:prstGeom prst="rect">
            <a:avLst/>
          </a:prstGeom>
          <a:noFill/>
        </p:spPr>
      </p:pic>
      <p:pic>
        <p:nvPicPr>
          <p:cNvPr id="33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10971" y="3212976"/>
            <a:ext cx="754380" cy="754380"/>
          </a:xfrm>
          <a:prstGeom prst="rect">
            <a:avLst/>
          </a:prstGeom>
          <a:noFill/>
        </p:spPr>
      </p:pic>
      <p:pic>
        <p:nvPicPr>
          <p:cNvPr id="50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0553" y="3212976"/>
            <a:ext cx="754380" cy="754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458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75003" y="1681329"/>
            <a:ext cx="3807160" cy="213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BB0AB2A-D921-4192-ACD3-111A77EB6A47}"/>
              </a:ext>
            </a:extLst>
          </p:cNvPr>
          <p:cNvGrpSpPr/>
          <p:nvPr/>
        </p:nvGrpSpPr>
        <p:grpSpPr>
          <a:xfrm>
            <a:off x="4279605" y="1329070"/>
            <a:ext cx="4428460" cy="2785732"/>
            <a:chOff x="4279605" y="1329070"/>
            <a:chExt cx="4428460" cy="2785732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9">
              <a:off x="4539636" y="1558022"/>
              <a:ext cx="3920344" cy="2344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hteck 1"/>
            <p:cNvSpPr/>
            <p:nvPr/>
          </p:nvSpPr>
          <p:spPr>
            <a:xfrm rot="202779">
              <a:off x="4335873" y="1396745"/>
              <a:ext cx="2771150" cy="269703"/>
            </a:xfrm>
            <a:prstGeom prst="rect">
              <a:avLst/>
            </a:pr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8CBB8733-B1EA-422F-9FB9-FACFADB353A2}"/>
                </a:ext>
              </a:extLst>
            </p:cNvPr>
            <p:cNvSpPr/>
            <p:nvPr/>
          </p:nvSpPr>
          <p:spPr>
            <a:xfrm>
              <a:off x="4470991" y="3248248"/>
              <a:ext cx="4066953" cy="866554"/>
            </a:xfrm>
            <a:custGeom>
              <a:avLst/>
              <a:gdLst>
                <a:gd name="connsiteX0" fmla="*/ 0 w 4066953"/>
                <a:gd name="connsiteY0" fmla="*/ 563526 h 866554"/>
                <a:gd name="connsiteX1" fmla="*/ 4066953 w 4066953"/>
                <a:gd name="connsiteY1" fmla="*/ 0 h 866554"/>
                <a:gd name="connsiteX2" fmla="*/ 3944679 w 4066953"/>
                <a:gd name="connsiteY2" fmla="*/ 866554 h 866554"/>
                <a:gd name="connsiteX3" fmla="*/ 0 w 4066953"/>
                <a:gd name="connsiteY3" fmla="*/ 563526 h 8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53" h="866554">
                  <a:moveTo>
                    <a:pt x="0" y="563526"/>
                  </a:moveTo>
                  <a:lnTo>
                    <a:pt x="4066953" y="0"/>
                  </a:lnTo>
                  <a:lnTo>
                    <a:pt x="3944679" y="866554"/>
                  </a:lnTo>
                  <a:lnTo>
                    <a:pt x="0" y="563526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0222" y="3591019"/>
              <a:ext cx="1976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Images © Dassault Systèmes</a:t>
              </a:r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530299A0-6FF3-4F8D-A87F-879ABA23DA52}"/>
                </a:ext>
              </a:extLst>
            </p:cNvPr>
            <p:cNvSpPr/>
            <p:nvPr/>
          </p:nvSpPr>
          <p:spPr>
            <a:xfrm>
              <a:off x="4369981" y="1329070"/>
              <a:ext cx="4338084" cy="839972"/>
            </a:xfrm>
            <a:custGeom>
              <a:avLst/>
              <a:gdLst>
                <a:gd name="connsiteX0" fmla="*/ 0 w 4338084"/>
                <a:gd name="connsiteY0" fmla="*/ 0 h 839972"/>
                <a:gd name="connsiteX1" fmla="*/ 4338084 w 4338084"/>
                <a:gd name="connsiteY1" fmla="*/ 74428 h 839972"/>
                <a:gd name="connsiteX2" fmla="*/ 4008475 w 4338084"/>
                <a:gd name="connsiteY2" fmla="*/ 350874 h 839972"/>
                <a:gd name="connsiteX3" fmla="*/ 21266 w 4338084"/>
                <a:gd name="connsiteY3" fmla="*/ 839972 h 839972"/>
                <a:gd name="connsiteX4" fmla="*/ 0 w 4338084"/>
                <a:gd name="connsiteY4" fmla="*/ 0 h 8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8084" h="839972">
                  <a:moveTo>
                    <a:pt x="0" y="0"/>
                  </a:moveTo>
                  <a:lnTo>
                    <a:pt x="4338084" y="74428"/>
                  </a:lnTo>
                  <a:lnTo>
                    <a:pt x="4008475" y="350874"/>
                  </a:lnTo>
                  <a:lnTo>
                    <a:pt x="21266" y="8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CE18C9FD-68F3-46D8-AB57-2D912F8B77F9}"/>
                </a:ext>
              </a:extLst>
            </p:cNvPr>
            <p:cNvSpPr/>
            <p:nvPr/>
          </p:nvSpPr>
          <p:spPr>
            <a:xfrm>
              <a:off x="8362507" y="1472609"/>
              <a:ext cx="281763" cy="1961707"/>
            </a:xfrm>
            <a:custGeom>
              <a:avLst/>
              <a:gdLst>
                <a:gd name="connsiteX0" fmla="*/ 0 w 281763"/>
                <a:gd name="connsiteY0" fmla="*/ 0 h 1961707"/>
                <a:gd name="connsiteX1" fmla="*/ 0 w 281763"/>
                <a:gd name="connsiteY1" fmla="*/ 1961707 h 1961707"/>
                <a:gd name="connsiteX2" fmla="*/ 281763 w 281763"/>
                <a:gd name="connsiteY2" fmla="*/ 1509824 h 1961707"/>
                <a:gd name="connsiteX3" fmla="*/ 276446 w 281763"/>
                <a:gd name="connsiteY3" fmla="*/ 42531 h 1961707"/>
                <a:gd name="connsiteX4" fmla="*/ 0 w 281763"/>
                <a:gd name="connsiteY4" fmla="*/ 0 h 196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63" h="1961707">
                  <a:moveTo>
                    <a:pt x="0" y="0"/>
                  </a:moveTo>
                  <a:lnTo>
                    <a:pt x="0" y="1961707"/>
                  </a:lnTo>
                  <a:lnTo>
                    <a:pt x="281763" y="1509824"/>
                  </a:lnTo>
                  <a:cubicBezTo>
                    <a:pt x="279991" y="1020726"/>
                    <a:pt x="278218" y="531629"/>
                    <a:pt x="276446" y="425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E3AD84C4-E89E-4B78-BB39-D21BCBBBF07C}"/>
                </a:ext>
              </a:extLst>
            </p:cNvPr>
            <p:cNvSpPr/>
            <p:nvPr/>
          </p:nvSpPr>
          <p:spPr>
            <a:xfrm>
              <a:off x="4279605" y="1722474"/>
              <a:ext cx="377455" cy="2328531"/>
            </a:xfrm>
            <a:custGeom>
              <a:avLst/>
              <a:gdLst>
                <a:gd name="connsiteX0" fmla="*/ 122274 w 377455"/>
                <a:gd name="connsiteY0" fmla="*/ 0 h 2328531"/>
                <a:gd name="connsiteX1" fmla="*/ 0 w 377455"/>
                <a:gd name="connsiteY1" fmla="*/ 2328531 h 2328531"/>
                <a:gd name="connsiteX2" fmla="*/ 377455 w 377455"/>
                <a:gd name="connsiteY2" fmla="*/ 2248786 h 2328531"/>
                <a:gd name="connsiteX3" fmla="*/ 345558 w 377455"/>
                <a:gd name="connsiteY3" fmla="*/ 228600 h 2328531"/>
                <a:gd name="connsiteX4" fmla="*/ 122274 w 377455"/>
                <a:gd name="connsiteY4" fmla="*/ 0 h 23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455" h="2328531">
                  <a:moveTo>
                    <a:pt x="122274" y="0"/>
                  </a:moveTo>
                  <a:lnTo>
                    <a:pt x="0" y="2328531"/>
                  </a:lnTo>
                  <a:lnTo>
                    <a:pt x="377455" y="2248786"/>
                  </a:lnTo>
                  <a:lnTo>
                    <a:pt x="345558" y="228600"/>
                  </a:lnTo>
                  <a:lnTo>
                    <a:pt x="122274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9EEF15F4-656C-4BCA-975E-862B619402EE}"/>
              </a:ext>
            </a:extLst>
          </p:cNvPr>
          <p:cNvSpPr txBox="1">
            <a:spLocks/>
          </p:cNvSpPr>
          <p:nvPr/>
        </p:nvSpPr>
        <p:spPr>
          <a:xfrm>
            <a:off x="255571" y="4326280"/>
            <a:ext cx="8802978" cy="2199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B3F77"/>
              </a:buClr>
              <a:buFont typeface="Arial" pitchFamily="34" charset="0"/>
              <a:buNone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(explicit transient simulation – Finite Difference scheme) </a:t>
            </a:r>
          </a:p>
          <a:p>
            <a:pPr marL="82296" indent="0">
              <a:buClr>
                <a:srgbClr val="0B3F77"/>
              </a:buClr>
              <a:buFont typeface="Arial" pitchFamily="34" charset="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34B90DB-4A9C-44FD-AF4A-27E5168582E5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visualization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6E719F6-355A-4F77-B62C-048C9CA8A092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1741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6ACC98-D300-4788-AC1D-ED2EEFADB9B0}"/>
              </a:ext>
            </a:extLst>
          </p:cNvPr>
          <p:cNvSpPr/>
          <p:nvPr/>
        </p:nvSpPr>
        <p:spPr>
          <a:xfrm>
            <a:off x="494124" y="5655931"/>
            <a:ext cx="7200800" cy="676395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1" y="4326280"/>
            <a:ext cx="8802978" cy="2199063"/>
          </a:xfrm>
        </p:spPr>
        <p:txBody>
          <a:bodyPr>
            <a:normAutofit/>
          </a:bodyPr>
          <a:lstStyle/>
          <a:p>
            <a:pPr marL="0" indent="0">
              <a:buClr>
                <a:srgbClr val="0B3F77"/>
              </a:buClr>
              <a:buNone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(explicit transient simulation – Finite Difference scheme) </a:t>
            </a:r>
          </a:p>
          <a:p>
            <a:pPr marL="536575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25e9 mesh cells ⇨ 150e9 degrees of freedom ⇨ 1.200 GB of data per time step,</a:t>
            </a:r>
          </a:p>
          <a:p>
            <a:pPr marL="536575" lvl="1">
              <a:buClr>
                <a:srgbClr val="0B3F77"/>
              </a:buClr>
              <a:buFont typeface="Symbol" panose="05050102010706020507" pitchFamily="18" charset="2"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30.000 time steps ⇨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36.000 TB simulation data</a:t>
            </a:r>
          </a:p>
          <a:p>
            <a:pPr marL="457200" lvl="1" indent="0">
              <a:buClr>
                <a:srgbClr val="0B3F77"/>
              </a:buClr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0B3F77"/>
              </a:buClr>
              <a:buNone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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 of simulation and visualization</a:t>
            </a:r>
          </a:p>
          <a:p>
            <a:pPr marL="0" indent="0">
              <a:buClr>
                <a:srgbClr val="0B3F77"/>
              </a:buClr>
              <a:buNone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   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and computation of secondary quantities is a HPC problem</a:t>
            </a:r>
          </a:p>
          <a:p>
            <a:pPr marL="82296" indent="0">
              <a:buClr>
                <a:srgbClr val="0B3F77"/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75003" y="1681329"/>
            <a:ext cx="3807160" cy="213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380" t="52843" r="19226" b="18849"/>
          <a:stretch/>
        </p:blipFill>
        <p:spPr bwMode="auto">
          <a:xfrm flipH="1">
            <a:off x="1883962" y="2005219"/>
            <a:ext cx="2048066" cy="1591539"/>
          </a:xfrm>
          <a:prstGeom prst="ellipse">
            <a:avLst/>
          </a:prstGeom>
          <a:ln w="28575">
            <a:solidFill>
              <a:srgbClr val="002943"/>
            </a:solidFill>
          </a:ln>
          <a:effectLst/>
        </p:spPr>
      </p:pic>
      <p:sp>
        <p:nvSpPr>
          <p:cNvPr id="3" name="Ellipse 2"/>
          <p:cNvSpPr/>
          <p:nvPr/>
        </p:nvSpPr>
        <p:spPr>
          <a:xfrm>
            <a:off x="953598" y="2834934"/>
            <a:ext cx="810090" cy="594066"/>
          </a:xfrm>
          <a:prstGeom prst="ellipse">
            <a:avLst/>
          </a:prstGeom>
          <a:noFill/>
          <a:ln w="28575" cmpd="sng">
            <a:solidFill>
              <a:srgbClr val="0029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6" name="Gerade Verbindung 5"/>
          <p:cNvCxnSpPr>
            <a:stCxn id="3" idx="1"/>
          </p:cNvCxnSpPr>
          <p:nvPr/>
        </p:nvCxnSpPr>
        <p:spPr>
          <a:xfrm flipV="1">
            <a:off x="1072233" y="2157289"/>
            <a:ext cx="1205816" cy="764645"/>
          </a:xfrm>
          <a:prstGeom prst="line">
            <a:avLst/>
          </a:prstGeom>
          <a:noFill/>
          <a:ln w="28575" cmpd="sng">
            <a:solidFill>
              <a:srgbClr val="0029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257158" y="3421117"/>
            <a:ext cx="1509896" cy="179333"/>
          </a:xfrm>
          <a:prstGeom prst="line">
            <a:avLst/>
          </a:prstGeom>
          <a:noFill/>
          <a:ln w="28575" cmpd="sng">
            <a:solidFill>
              <a:srgbClr val="0029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E805482-DD27-4939-9A6D-E04BC25E5982}"/>
              </a:ext>
            </a:extLst>
          </p:cNvPr>
          <p:cNvGrpSpPr/>
          <p:nvPr/>
        </p:nvGrpSpPr>
        <p:grpSpPr>
          <a:xfrm>
            <a:off x="4279605" y="1329070"/>
            <a:ext cx="4428460" cy="2785732"/>
            <a:chOff x="4279605" y="1329070"/>
            <a:chExt cx="4428460" cy="2785732"/>
          </a:xfrm>
        </p:grpSpPr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539DE433-4C0A-49E7-8295-BA6E2C018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9">
              <a:off x="4539636" y="1558022"/>
              <a:ext cx="3920344" cy="2344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hteck 1">
              <a:extLst>
                <a:ext uri="{FF2B5EF4-FFF2-40B4-BE49-F238E27FC236}">
                  <a16:creationId xmlns:a16="http://schemas.microsoft.com/office/drawing/2014/main" id="{72960219-CDE9-4B93-9BFD-17A6961FE3E5}"/>
                </a:ext>
              </a:extLst>
            </p:cNvPr>
            <p:cNvSpPr/>
            <p:nvPr/>
          </p:nvSpPr>
          <p:spPr>
            <a:xfrm rot="202779">
              <a:off x="4335873" y="1396745"/>
              <a:ext cx="2771150" cy="269703"/>
            </a:xfrm>
            <a:prstGeom prst="rect">
              <a:avLst/>
            </a:pr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ACC0E3F-662D-4314-86A7-5210619F8967}"/>
                </a:ext>
              </a:extLst>
            </p:cNvPr>
            <p:cNvSpPr/>
            <p:nvPr/>
          </p:nvSpPr>
          <p:spPr>
            <a:xfrm>
              <a:off x="4470991" y="3248248"/>
              <a:ext cx="4066953" cy="866554"/>
            </a:xfrm>
            <a:custGeom>
              <a:avLst/>
              <a:gdLst>
                <a:gd name="connsiteX0" fmla="*/ 0 w 4066953"/>
                <a:gd name="connsiteY0" fmla="*/ 563526 h 866554"/>
                <a:gd name="connsiteX1" fmla="*/ 4066953 w 4066953"/>
                <a:gd name="connsiteY1" fmla="*/ 0 h 866554"/>
                <a:gd name="connsiteX2" fmla="*/ 3944679 w 4066953"/>
                <a:gd name="connsiteY2" fmla="*/ 866554 h 866554"/>
                <a:gd name="connsiteX3" fmla="*/ 0 w 4066953"/>
                <a:gd name="connsiteY3" fmla="*/ 563526 h 8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53" h="866554">
                  <a:moveTo>
                    <a:pt x="0" y="563526"/>
                  </a:moveTo>
                  <a:lnTo>
                    <a:pt x="4066953" y="0"/>
                  </a:lnTo>
                  <a:lnTo>
                    <a:pt x="3944679" y="866554"/>
                  </a:lnTo>
                  <a:lnTo>
                    <a:pt x="0" y="563526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5F889416-A97A-42AC-9866-DACEDAC931B4}"/>
                </a:ext>
              </a:extLst>
            </p:cNvPr>
            <p:cNvSpPr txBox="1"/>
            <p:nvPr/>
          </p:nvSpPr>
          <p:spPr>
            <a:xfrm>
              <a:off x="6570222" y="3591019"/>
              <a:ext cx="1976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Images © Dassault Systèmes</a:t>
              </a: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37E9C45-4E00-4F2B-8227-5E253D083FE6}"/>
                </a:ext>
              </a:extLst>
            </p:cNvPr>
            <p:cNvSpPr/>
            <p:nvPr/>
          </p:nvSpPr>
          <p:spPr>
            <a:xfrm>
              <a:off x="4369981" y="1329070"/>
              <a:ext cx="4338084" cy="839972"/>
            </a:xfrm>
            <a:custGeom>
              <a:avLst/>
              <a:gdLst>
                <a:gd name="connsiteX0" fmla="*/ 0 w 4338084"/>
                <a:gd name="connsiteY0" fmla="*/ 0 h 839972"/>
                <a:gd name="connsiteX1" fmla="*/ 4338084 w 4338084"/>
                <a:gd name="connsiteY1" fmla="*/ 74428 h 839972"/>
                <a:gd name="connsiteX2" fmla="*/ 4008475 w 4338084"/>
                <a:gd name="connsiteY2" fmla="*/ 350874 h 839972"/>
                <a:gd name="connsiteX3" fmla="*/ 21266 w 4338084"/>
                <a:gd name="connsiteY3" fmla="*/ 839972 h 839972"/>
                <a:gd name="connsiteX4" fmla="*/ 0 w 4338084"/>
                <a:gd name="connsiteY4" fmla="*/ 0 h 8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8084" h="839972">
                  <a:moveTo>
                    <a:pt x="0" y="0"/>
                  </a:moveTo>
                  <a:lnTo>
                    <a:pt x="4338084" y="74428"/>
                  </a:lnTo>
                  <a:lnTo>
                    <a:pt x="4008475" y="350874"/>
                  </a:lnTo>
                  <a:lnTo>
                    <a:pt x="21266" y="8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6838F366-EABE-4EC2-BE74-58F6D56753DE}"/>
                </a:ext>
              </a:extLst>
            </p:cNvPr>
            <p:cNvSpPr/>
            <p:nvPr/>
          </p:nvSpPr>
          <p:spPr>
            <a:xfrm>
              <a:off x="8362507" y="1472609"/>
              <a:ext cx="281763" cy="1961707"/>
            </a:xfrm>
            <a:custGeom>
              <a:avLst/>
              <a:gdLst>
                <a:gd name="connsiteX0" fmla="*/ 0 w 281763"/>
                <a:gd name="connsiteY0" fmla="*/ 0 h 1961707"/>
                <a:gd name="connsiteX1" fmla="*/ 0 w 281763"/>
                <a:gd name="connsiteY1" fmla="*/ 1961707 h 1961707"/>
                <a:gd name="connsiteX2" fmla="*/ 281763 w 281763"/>
                <a:gd name="connsiteY2" fmla="*/ 1509824 h 1961707"/>
                <a:gd name="connsiteX3" fmla="*/ 276446 w 281763"/>
                <a:gd name="connsiteY3" fmla="*/ 42531 h 1961707"/>
                <a:gd name="connsiteX4" fmla="*/ 0 w 281763"/>
                <a:gd name="connsiteY4" fmla="*/ 0 h 196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63" h="1961707">
                  <a:moveTo>
                    <a:pt x="0" y="0"/>
                  </a:moveTo>
                  <a:lnTo>
                    <a:pt x="0" y="1961707"/>
                  </a:lnTo>
                  <a:lnTo>
                    <a:pt x="281763" y="1509824"/>
                  </a:lnTo>
                  <a:cubicBezTo>
                    <a:pt x="279991" y="1020726"/>
                    <a:pt x="278218" y="531629"/>
                    <a:pt x="276446" y="425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6C89CCB-6AE3-4A2C-AC37-008CE65758FB}"/>
                </a:ext>
              </a:extLst>
            </p:cNvPr>
            <p:cNvSpPr/>
            <p:nvPr/>
          </p:nvSpPr>
          <p:spPr>
            <a:xfrm>
              <a:off x="4279605" y="1722474"/>
              <a:ext cx="377455" cy="2328531"/>
            </a:xfrm>
            <a:custGeom>
              <a:avLst/>
              <a:gdLst>
                <a:gd name="connsiteX0" fmla="*/ 122274 w 377455"/>
                <a:gd name="connsiteY0" fmla="*/ 0 h 2328531"/>
                <a:gd name="connsiteX1" fmla="*/ 0 w 377455"/>
                <a:gd name="connsiteY1" fmla="*/ 2328531 h 2328531"/>
                <a:gd name="connsiteX2" fmla="*/ 377455 w 377455"/>
                <a:gd name="connsiteY2" fmla="*/ 2248786 h 2328531"/>
                <a:gd name="connsiteX3" fmla="*/ 345558 w 377455"/>
                <a:gd name="connsiteY3" fmla="*/ 228600 h 2328531"/>
                <a:gd name="connsiteX4" fmla="*/ 122274 w 377455"/>
                <a:gd name="connsiteY4" fmla="*/ 0 h 23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455" h="2328531">
                  <a:moveTo>
                    <a:pt x="122274" y="0"/>
                  </a:moveTo>
                  <a:lnTo>
                    <a:pt x="0" y="2328531"/>
                  </a:lnTo>
                  <a:lnTo>
                    <a:pt x="377455" y="2248786"/>
                  </a:lnTo>
                  <a:lnTo>
                    <a:pt x="345558" y="228600"/>
                  </a:lnTo>
                  <a:lnTo>
                    <a:pt x="122274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C0B6EA4-EBEF-4E98-A04E-9AFA2E9CEE88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visualization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392B21FA-4BE0-46F7-B58D-78D105B3B506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2508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3F694686-9C07-4AD1-86D1-BB9CF70F267A}"/>
              </a:ext>
            </a:extLst>
          </p:cNvPr>
          <p:cNvGrpSpPr/>
          <p:nvPr/>
        </p:nvGrpSpPr>
        <p:grpSpPr>
          <a:xfrm>
            <a:off x="5100631" y="2768187"/>
            <a:ext cx="3740616" cy="2109362"/>
            <a:chOff x="4279605" y="1329070"/>
            <a:chExt cx="4858071" cy="2785732"/>
          </a:xfrm>
        </p:grpSpPr>
        <p:pic>
          <p:nvPicPr>
            <p:cNvPr id="91" name="Picture 9">
              <a:extLst>
                <a:ext uri="{FF2B5EF4-FFF2-40B4-BE49-F238E27FC236}">
                  <a16:creationId xmlns:a16="http://schemas.microsoft.com/office/drawing/2014/main" id="{7E1CD3B8-26B4-4A27-B424-062EECCD1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9">
              <a:off x="4539636" y="1558022"/>
              <a:ext cx="3920344" cy="2344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Rechteck 1">
              <a:extLst>
                <a:ext uri="{FF2B5EF4-FFF2-40B4-BE49-F238E27FC236}">
                  <a16:creationId xmlns:a16="http://schemas.microsoft.com/office/drawing/2014/main" id="{7CA2F4B0-4AE4-4EA0-87F2-EF06DC9E66CE}"/>
                </a:ext>
              </a:extLst>
            </p:cNvPr>
            <p:cNvSpPr/>
            <p:nvPr/>
          </p:nvSpPr>
          <p:spPr>
            <a:xfrm rot="202779">
              <a:off x="4335873" y="1396745"/>
              <a:ext cx="2771150" cy="269703"/>
            </a:xfrm>
            <a:prstGeom prst="rect">
              <a:avLst/>
            </a:pr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44BC66CD-4FCF-4651-8B53-D62EDD59EA0D}"/>
                </a:ext>
              </a:extLst>
            </p:cNvPr>
            <p:cNvSpPr/>
            <p:nvPr/>
          </p:nvSpPr>
          <p:spPr>
            <a:xfrm>
              <a:off x="4470991" y="3248248"/>
              <a:ext cx="4066953" cy="866554"/>
            </a:xfrm>
            <a:custGeom>
              <a:avLst/>
              <a:gdLst>
                <a:gd name="connsiteX0" fmla="*/ 0 w 4066953"/>
                <a:gd name="connsiteY0" fmla="*/ 563526 h 866554"/>
                <a:gd name="connsiteX1" fmla="*/ 4066953 w 4066953"/>
                <a:gd name="connsiteY1" fmla="*/ 0 h 866554"/>
                <a:gd name="connsiteX2" fmla="*/ 3944679 w 4066953"/>
                <a:gd name="connsiteY2" fmla="*/ 866554 h 866554"/>
                <a:gd name="connsiteX3" fmla="*/ 0 w 4066953"/>
                <a:gd name="connsiteY3" fmla="*/ 563526 h 8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53" h="866554">
                  <a:moveTo>
                    <a:pt x="0" y="563526"/>
                  </a:moveTo>
                  <a:lnTo>
                    <a:pt x="4066953" y="0"/>
                  </a:lnTo>
                  <a:lnTo>
                    <a:pt x="3944679" y="866554"/>
                  </a:lnTo>
                  <a:lnTo>
                    <a:pt x="0" y="563526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7">
              <a:extLst>
                <a:ext uri="{FF2B5EF4-FFF2-40B4-BE49-F238E27FC236}">
                  <a16:creationId xmlns:a16="http://schemas.microsoft.com/office/drawing/2014/main" id="{E9D04D7D-B803-47A3-AA04-A0E24C0EA524}"/>
                </a:ext>
              </a:extLst>
            </p:cNvPr>
            <p:cNvSpPr txBox="1"/>
            <p:nvPr/>
          </p:nvSpPr>
          <p:spPr>
            <a:xfrm>
              <a:off x="6570221" y="3591018"/>
              <a:ext cx="2567455" cy="36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Images © Dassault Systèmes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9E8F0B0-1756-4211-A5F4-370152AF2996}"/>
                </a:ext>
              </a:extLst>
            </p:cNvPr>
            <p:cNvSpPr/>
            <p:nvPr/>
          </p:nvSpPr>
          <p:spPr>
            <a:xfrm>
              <a:off x="4369981" y="1329070"/>
              <a:ext cx="4338084" cy="839972"/>
            </a:xfrm>
            <a:custGeom>
              <a:avLst/>
              <a:gdLst>
                <a:gd name="connsiteX0" fmla="*/ 0 w 4338084"/>
                <a:gd name="connsiteY0" fmla="*/ 0 h 839972"/>
                <a:gd name="connsiteX1" fmla="*/ 4338084 w 4338084"/>
                <a:gd name="connsiteY1" fmla="*/ 74428 h 839972"/>
                <a:gd name="connsiteX2" fmla="*/ 4008475 w 4338084"/>
                <a:gd name="connsiteY2" fmla="*/ 350874 h 839972"/>
                <a:gd name="connsiteX3" fmla="*/ 21266 w 4338084"/>
                <a:gd name="connsiteY3" fmla="*/ 839972 h 839972"/>
                <a:gd name="connsiteX4" fmla="*/ 0 w 4338084"/>
                <a:gd name="connsiteY4" fmla="*/ 0 h 8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8084" h="839972">
                  <a:moveTo>
                    <a:pt x="0" y="0"/>
                  </a:moveTo>
                  <a:lnTo>
                    <a:pt x="4338084" y="74428"/>
                  </a:lnTo>
                  <a:lnTo>
                    <a:pt x="4008475" y="350874"/>
                  </a:lnTo>
                  <a:lnTo>
                    <a:pt x="21266" y="8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FE014F0-7380-410F-96C6-EB9841DCA0A6}"/>
                </a:ext>
              </a:extLst>
            </p:cNvPr>
            <p:cNvSpPr/>
            <p:nvPr/>
          </p:nvSpPr>
          <p:spPr>
            <a:xfrm>
              <a:off x="8362507" y="1472609"/>
              <a:ext cx="281763" cy="1961707"/>
            </a:xfrm>
            <a:custGeom>
              <a:avLst/>
              <a:gdLst>
                <a:gd name="connsiteX0" fmla="*/ 0 w 281763"/>
                <a:gd name="connsiteY0" fmla="*/ 0 h 1961707"/>
                <a:gd name="connsiteX1" fmla="*/ 0 w 281763"/>
                <a:gd name="connsiteY1" fmla="*/ 1961707 h 1961707"/>
                <a:gd name="connsiteX2" fmla="*/ 281763 w 281763"/>
                <a:gd name="connsiteY2" fmla="*/ 1509824 h 1961707"/>
                <a:gd name="connsiteX3" fmla="*/ 276446 w 281763"/>
                <a:gd name="connsiteY3" fmla="*/ 42531 h 1961707"/>
                <a:gd name="connsiteX4" fmla="*/ 0 w 281763"/>
                <a:gd name="connsiteY4" fmla="*/ 0 h 196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63" h="1961707">
                  <a:moveTo>
                    <a:pt x="0" y="0"/>
                  </a:moveTo>
                  <a:lnTo>
                    <a:pt x="0" y="1961707"/>
                  </a:lnTo>
                  <a:lnTo>
                    <a:pt x="281763" y="1509824"/>
                  </a:lnTo>
                  <a:cubicBezTo>
                    <a:pt x="279991" y="1020726"/>
                    <a:pt x="278218" y="531629"/>
                    <a:pt x="276446" y="425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805B1B6C-8E8C-4B3F-BC95-E941C53558BD}"/>
                </a:ext>
              </a:extLst>
            </p:cNvPr>
            <p:cNvSpPr/>
            <p:nvPr/>
          </p:nvSpPr>
          <p:spPr>
            <a:xfrm>
              <a:off x="4279605" y="1722474"/>
              <a:ext cx="377455" cy="2328531"/>
            </a:xfrm>
            <a:custGeom>
              <a:avLst/>
              <a:gdLst>
                <a:gd name="connsiteX0" fmla="*/ 122274 w 377455"/>
                <a:gd name="connsiteY0" fmla="*/ 0 h 2328531"/>
                <a:gd name="connsiteX1" fmla="*/ 0 w 377455"/>
                <a:gd name="connsiteY1" fmla="*/ 2328531 h 2328531"/>
                <a:gd name="connsiteX2" fmla="*/ 377455 w 377455"/>
                <a:gd name="connsiteY2" fmla="*/ 2248786 h 2328531"/>
                <a:gd name="connsiteX3" fmla="*/ 345558 w 377455"/>
                <a:gd name="connsiteY3" fmla="*/ 228600 h 2328531"/>
                <a:gd name="connsiteX4" fmla="*/ 122274 w 377455"/>
                <a:gd name="connsiteY4" fmla="*/ 0 h 23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455" h="2328531">
                  <a:moveTo>
                    <a:pt x="122274" y="0"/>
                  </a:moveTo>
                  <a:lnTo>
                    <a:pt x="0" y="2328531"/>
                  </a:lnTo>
                  <a:lnTo>
                    <a:pt x="377455" y="2248786"/>
                  </a:lnTo>
                  <a:lnTo>
                    <a:pt x="345558" y="228600"/>
                  </a:lnTo>
                  <a:lnTo>
                    <a:pt x="122274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echteck 77"/>
          <p:cNvSpPr/>
          <p:nvPr/>
        </p:nvSpPr>
        <p:spPr>
          <a:xfrm>
            <a:off x="4585448" y="1700808"/>
            <a:ext cx="4482498" cy="118813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1916832"/>
            <a:ext cx="754380" cy="754380"/>
          </a:xfrm>
          <a:prstGeom prst="rect">
            <a:avLst/>
          </a:prstGeom>
          <a:noFill/>
        </p:spPr>
      </p:pic>
      <p:pic>
        <p:nvPicPr>
          <p:cNvPr id="4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2942946"/>
            <a:ext cx="754380" cy="754380"/>
          </a:xfrm>
          <a:prstGeom prst="rect">
            <a:avLst/>
          </a:prstGeom>
          <a:noFill/>
        </p:spPr>
      </p:pic>
      <p:pic>
        <p:nvPicPr>
          <p:cNvPr id="5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3969060"/>
            <a:ext cx="754380" cy="754380"/>
          </a:xfrm>
          <a:prstGeom prst="rect">
            <a:avLst/>
          </a:prstGeom>
          <a:noFill/>
        </p:spPr>
      </p:pic>
      <p:pic>
        <p:nvPicPr>
          <p:cNvPr id="6" name="Picture 5" descr="C:\Documents and Settings\FelixWolfheimer\Local Settings\Temporary Internet Files\Content.IE5\PVACVEB6\MCj0434845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4887162"/>
            <a:ext cx="754380" cy="754380"/>
          </a:xfrm>
          <a:prstGeom prst="rect">
            <a:avLst/>
          </a:prstGeom>
          <a:noFill/>
        </p:spPr>
      </p:pic>
      <p:sp>
        <p:nvSpPr>
          <p:cNvPr id="8" name="Flussdiagramm: Magnetplattenspeicher 7"/>
          <p:cNvSpPr/>
          <p:nvPr/>
        </p:nvSpPr>
        <p:spPr>
          <a:xfrm>
            <a:off x="1547664" y="2104517"/>
            <a:ext cx="486054" cy="324036"/>
          </a:xfrm>
          <a:prstGeom prst="flowChartMagneticDisk">
            <a:avLst/>
          </a:prstGeom>
          <a:solidFill>
            <a:srgbClr val="0B3F77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8" name="Gewinkelte Verbindung 17"/>
          <p:cNvCxnSpPr>
            <a:cxnSpLocks/>
            <a:stCxn id="8" idx="4"/>
            <a:endCxn id="72" idx="1"/>
          </p:cNvCxnSpPr>
          <p:nvPr/>
        </p:nvCxnSpPr>
        <p:spPr>
          <a:xfrm>
            <a:off x="2033718" y="2266535"/>
            <a:ext cx="336622" cy="1336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4" descr="C:\Documents and Settings\FelixWolfheimer\Local Settings\Temporary Internet Files\Content.IE5\G55CCULP\MCj043157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0189" y="3374994"/>
            <a:ext cx="819048" cy="824508"/>
          </a:xfrm>
          <a:prstGeom prst="rect">
            <a:avLst/>
          </a:prstGeom>
          <a:noFill/>
        </p:spPr>
      </p:pic>
      <p:sp>
        <p:nvSpPr>
          <p:cNvPr id="77" name="Rechteck 76"/>
          <p:cNvSpPr/>
          <p:nvPr/>
        </p:nvSpPr>
        <p:spPr>
          <a:xfrm>
            <a:off x="7292035" y="1970838"/>
            <a:ext cx="68580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Rendering</a:t>
            </a:r>
          </a:p>
        </p:txBody>
      </p:sp>
      <p:cxnSp>
        <p:nvCxnSpPr>
          <p:cNvPr id="80" name="Gerade Verbindung mit Pfeil 79"/>
          <p:cNvCxnSpPr>
            <a:cxnSpLocks/>
          </p:cNvCxnSpPr>
          <p:nvPr/>
        </p:nvCxnSpPr>
        <p:spPr>
          <a:xfrm>
            <a:off x="5247167" y="2211572"/>
            <a:ext cx="300398" cy="229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/>
          <p:cNvCxnSpPr/>
          <p:nvPr/>
        </p:nvCxnSpPr>
        <p:spPr>
          <a:xfrm>
            <a:off x="7977835" y="2206862"/>
            <a:ext cx="334027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/>
          <p:cNvCxnSpPr>
            <a:cxnSpLocks/>
            <a:endCxn id="76" idx="1"/>
          </p:cNvCxnSpPr>
          <p:nvPr/>
        </p:nvCxnSpPr>
        <p:spPr>
          <a:xfrm>
            <a:off x="6195637" y="2206862"/>
            <a:ext cx="224162" cy="700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>
            <a:cxnSpLocks/>
            <a:endCxn id="77" idx="1"/>
          </p:cNvCxnSpPr>
          <p:nvPr/>
        </p:nvCxnSpPr>
        <p:spPr>
          <a:xfrm>
            <a:off x="7059733" y="2206862"/>
            <a:ext cx="232302" cy="700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/>
        </p:nvSpPr>
        <p:spPr>
          <a:xfrm>
            <a:off x="6419799" y="1970838"/>
            <a:ext cx="70393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Filtering,</a:t>
            </a:r>
          </a:p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Mapping</a:t>
            </a:r>
          </a:p>
        </p:txBody>
      </p:sp>
      <p:sp>
        <p:nvSpPr>
          <p:cNvPr id="75" name="Rechteck 74"/>
          <p:cNvSpPr/>
          <p:nvPr/>
        </p:nvSpPr>
        <p:spPr>
          <a:xfrm>
            <a:off x="5547565" y="1970838"/>
            <a:ext cx="68580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2943"/>
                </a:solidFill>
                <a:latin typeface="Calibri" panose="020F0502020204030204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rgbClr val="002943"/>
                </a:solidFill>
                <a:latin typeface="Calibri" panose="020F0502020204030204" pitchFamily="34" charset="0"/>
              </a:rPr>
              <a:t>Source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8244408" y="2078850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Pixel Stream</a:t>
            </a:r>
          </a:p>
        </p:txBody>
      </p:sp>
      <p:sp>
        <p:nvSpPr>
          <p:cNvPr id="90" name="Textfeld 89"/>
          <p:cNvSpPr txBox="1"/>
          <p:nvPr/>
        </p:nvSpPr>
        <p:spPr>
          <a:xfrm>
            <a:off x="4675980" y="1970838"/>
            <a:ext cx="62228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Domain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specific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95" name="Gewinkelte Verbindung 94"/>
          <p:cNvCxnSpPr>
            <a:cxnSpLocks/>
            <a:endCxn id="76" idx="2"/>
          </p:cNvCxnSpPr>
          <p:nvPr/>
        </p:nvCxnSpPr>
        <p:spPr>
          <a:xfrm rot="10800000">
            <a:off x="6771764" y="2456892"/>
            <a:ext cx="1083802" cy="178318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301871" y="2510898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Interaction</a:t>
            </a:r>
          </a:p>
        </p:txBody>
      </p:sp>
      <p:cxnSp>
        <p:nvCxnSpPr>
          <p:cNvPr id="98" name="Gerade Verbindung 97"/>
          <p:cNvCxnSpPr>
            <a:cxnSpLocks/>
          </p:cNvCxnSpPr>
          <p:nvPr/>
        </p:nvCxnSpPr>
        <p:spPr>
          <a:xfrm>
            <a:off x="4497607" y="1340768"/>
            <a:ext cx="0" cy="5112568"/>
          </a:xfrm>
          <a:prstGeom prst="line">
            <a:avLst/>
          </a:prstGeom>
          <a:ln w="12700">
            <a:solidFill>
              <a:srgbClr val="0B3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winkelte Verbindung 121"/>
          <p:cNvCxnSpPr>
            <a:stCxn id="96" idx="1"/>
            <a:endCxn id="77" idx="2"/>
          </p:cNvCxnSpPr>
          <p:nvPr/>
        </p:nvCxnSpPr>
        <p:spPr>
          <a:xfrm rot="10800000">
            <a:off x="7634935" y="2456892"/>
            <a:ext cx="666936" cy="180964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ylinder 78"/>
          <p:cNvSpPr/>
          <p:nvPr/>
        </p:nvSpPr>
        <p:spPr>
          <a:xfrm>
            <a:off x="69115" y="3537012"/>
            <a:ext cx="554392" cy="534072"/>
          </a:xfrm>
          <a:prstGeom prst="can">
            <a:avLst>
              <a:gd name="adj" fmla="val 20650"/>
            </a:avLst>
          </a:prstGeom>
          <a:solidFill>
            <a:srgbClr val="C0E4FE"/>
          </a:solidFill>
          <a:ln w="28575" cmpd="sng">
            <a:solidFill>
              <a:srgbClr val="092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" dirty="0">
              <a:solidFill>
                <a:srgbClr val="0B3F7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050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82" name="Gewinkelte Verbindung 81"/>
          <p:cNvCxnSpPr>
            <a:cxnSpLocks/>
            <a:stCxn id="79" idx="4"/>
            <a:endCxn id="3" idx="1"/>
          </p:cNvCxnSpPr>
          <p:nvPr/>
        </p:nvCxnSpPr>
        <p:spPr>
          <a:xfrm flipV="1">
            <a:off x="623507" y="2294022"/>
            <a:ext cx="313793" cy="1510026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 Verbindung 82"/>
          <p:cNvCxnSpPr>
            <a:stCxn id="79" idx="4"/>
            <a:endCxn id="5" idx="1"/>
          </p:cNvCxnSpPr>
          <p:nvPr/>
        </p:nvCxnSpPr>
        <p:spPr>
          <a:xfrm>
            <a:off x="623507" y="3804048"/>
            <a:ext cx="313793" cy="542202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winkelte Verbindung 84"/>
          <p:cNvCxnSpPr>
            <a:stCxn id="79" idx="4"/>
            <a:endCxn id="4" idx="1"/>
          </p:cNvCxnSpPr>
          <p:nvPr/>
        </p:nvCxnSpPr>
        <p:spPr>
          <a:xfrm flipV="1">
            <a:off x="623507" y="3320136"/>
            <a:ext cx="313793" cy="483912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/>
          <p:cNvCxnSpPr>
            <a:stCxn id="79" idx="4"/>
            <a:endCxn id="6" idx="1"/>
          </p:cNvCxnSpPr>
          <p:nvPr/>
        </p:nvCxnSpPr>
        <p:spPr>
          <a:xfrm>
            <a:off x="623507" y="3804048"/>
            <a:ext cx="313793" cy="1460304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ssdiagramm: Magnetplattenspeicher 87"/>
          <p:cNvSpPr/>
          <p:nvPr/>
        </p:nvSpPr>
        <p:spPr>
          <a:xfrm>
            <a:off x="1547664" y="3132075"/>
            <a:ext cx="486054" cy="324036"/>
          </a:xfrm>
          <a:prstGeom prst="flowChartMagneticDisk">
            <a:avLst/>
          </a:prstGeom>
          <a:solidFill>
            <a:srgbClr val="0B3F77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92" name="Gewinkelte Verbindung 91"/>
          <p:cNvCxnSpPr>
            <a:cxnSpLocks/>
            <a:stCxn id="88" idx="4"/>
            <a:endCxn id="108" idx="1"/>
          </p:cNvCxnSpPr>
          <p:nvPr/>
        </p:nvCxnSpPr>
        <p:spPr>
          <a:xfrm flipV="1">
            <a:off x="2033718" y="3293985"/>
            <a:ext cx="336622" cy="108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ussdiagramm: Magnetplattenspeicher 92"/>
          <p:cNvSpPr/>
          <p:nvPr/>
        </p:nvSpPr>
        <p:spPr>
          <a:xfrm>
            <a:off x="1547664" y="4159712"/>
            <a:ext cx="486054" cy="324036"/>
          </a:xfrm>
          <a:prstGeom prst="flowChartMagneticDisk">
            <a:avLst/>
          </a:prstGeom>
          <a:solidFill>
            <a:srgbClr val="0B3F77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97" name="Gewinkelte Verbindung 96"/>
          <p:cNvCxnSpPr>
            <a:cxnSpLocks/>
            <a:stCxn id="93" idx="4"/>
            <a:endCxn id="109" idx="1"/>
          </p:cNvCxnSpPr>
          <p:nvPr/>
        </p:nvCxnSpPr>
        <p:spPr>
          <a:xfrm flipV="1">
            <a:off x="2033718" y="4320099"/>
            <a:ext cx="336622" cy="1631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lussdiagramm: Magnetplattenspeicher 99"/>
          <p:cNvSpPr/>
          <p:nvPr/>
        </p:nvSpPr>
        <p:spPr>
          <a:xfrm>
            <a:off x="1547664" y="5054496"/>
            <a:ext cx="486054" cy="324036"/>
          </a:xfrm>
          <a:prstGeom prst="flowChartMagneticDisk">
            <a:avLst/>
          </a:prstGeom>
          <a:solidFill>
            <a:srgbClr val="0B3F77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02" name="Gewinkelte Verbindung 101"/>
          <p:cNvCxnSpPr>
            <a:cxnSpLocks/>
            <a:stCxn id="100" idx="4"/>
            <a:endCxn id="110" idx="1"/>
          </p:cNvCxnSpPr>
          <p:nvPr/>
        </p:nvCxnSpPr>
        <p:spPr>
          <a:xfrm>
            <a:off x="2033718" y="5216514"/>
            <a:ext cx="336622" cy="1688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/>
          <p:cNvSpPr txBox="1"/>
          <p:nvPr/>
        </p:nvSpPr>
        <p:spPr>
          <a:xfrm>
            <a:off x="6216419" y="1668907"/>
            <a:ext cx="1110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Micro Services</a:t>
            </a:r>
          </a:p>
        </p:txBody>
      </p:sp>
      <p:sp>
        <p:nvSpPr>
          <p:cNvPr id="72" name="Rechteck 13"/>
          <p:cNvSpPr/>
          <p:nvPr/>
        </p:nvSpPr>
        <p:spPr>
          <a:xfrm>
            <a:off x="2370340" y="2078850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cxnSp>
        <p:nvCxnSpPr>
          <p:cNvPr id="73" name="Gewinkelte Verbindung 31"/>
          <p:cNvCxnSpPr>
            <a:cxnSpLocks/>
            <a:stCxn id="72" idx="3"/>
          </p:cNvCxnSpPr>
          <p:nvPr/>
        </p:nvCxnSpPr>
        <p:spPr>
          <a:xfrm>
            <a:off x="3109728" y="2267871"/>
            <a:ext cx="603024" cy="1519377"/>
          </a:xfrm>
          <a:prstGeom prst="bentConnector2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winkelte Verbindung 60"/>
          <p:cNvCxnSpPr>
            <a:cxnSpLocks/>
            <a:stCxn id="108" idx="3"/>
          </p:cNvCxnSpPr>
          <p:nvPr/>
        </p:nvCxnSpPr>
        <p:spPr>
          <a:xfrm>
            <a:off x="3109728" y="3293985"/>
            <a:ext cx="603024" cy="493263"/>
          </a:xfrm>
          <a:prstGeom prst="bentConnector3">
            <a:avLst/>
          </a:prstGeom>
          <a:ln w="381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winkelte Verbindung 62"/>
          <p:cNvCxnSpPr>
            <a:cxnSpLocks/>
            <a:stCxn id="109" idx="3"/>
          </p:cNvCxnSpPr>
          <p:nvPr/>
        </p:nvCxnSpPr>
        <p:spPr>
          <a:xfrm flipV="1">
            <a:off x="3109728" y="3787249"/>
            <a:ext cx="603024" cy="532850"/>
          </a:xfrm>
          <a:prstGeom prst="bentConnector3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64"/>
          <p:cNvCxnSpPr>
            <a:cxnSpLocks/>
            <a:stCxn id="110" idx="3"/>
          </p:cNvCxnSpPr>
          <p:nvPr/>
        </p:nvCxnSpPr>
        <p:spPr>
          <a:xfrm flipV="1">
            <a:off x="3109728" y="3787248"/>
            <a:ext cx="603024" cy="1430954"/>
          </a:xfrm>
          <a:prstGeom prst="bentConnector2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hteck 90"/>
          <p:cNvSpPr/>
          <p:nvPr/>
        </p:nvSpPr>
        <p:spPr>
          <a:xfrm>
            <a:off x="2370340" y="3104964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109" name="Rechteck 93"/>
          <p:cNvSpPr/>
          <p:nvPr/>
        </p:nvSpPr>
        <p:spPr>
          <a:xfrm>
            <a:off x="2370340" y="4131078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110" name="Rechteck 100"/>
          <p:cNvSpPr/>
          <p:nvPr/>
        </p:nvSpPr>
        <p:spPr>
          <a:xfrm>
            <a:off x="2370340" y="5029181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cxnSp>
        <p:nvCxnSpPr>
          <p:cNvPr id="111" name="Gerade Verbindung mit Pfeil 23"/>
          <p:cNvCxnSpPr/>
          <p:nvPr/>
        </p:nvCxnSpPr>
        <p:spPr>
          <a:xfrm flipH="1">
            <a:off x="3061019" y="2271851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02"/>
          <p:cNvCxnSpPr/>
          <p:nvPr/>
        </p:nvCxnSpPr>
        <p:spPr>
          <a:xfrm flipH="1">
            <a:off x="3071349" y="3295502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03"/>
          <p:cNvCxnSpPr/>
          <p:nvPr/>
        </p:nvCxnSpPr>
        <p:spPr>
          <a:xfrm flipH="1">
            <a:off x="3079336" y="4317707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04"/>
          <p:cNvCxnSpPr/>
          <p:nvPr/>
        </p:nvCxnSpPr>
        <p:spPr>
          <a:xfrm flipH="1">
            <a:off x="3081096" y="5217218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1">
            <a:extLst>
              <a:ext uri="{FF2B5EF4-FFF2-40B4-BE49-F238E27FC236}">
                <a16:creationId xmlns:a16="http://schemas.microsoft.com/office/drawing/2014/main" id="{202DE926-4D3D-425E-99B6-1A48652374B6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visualization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0" name="Titel 1">
            <a:extLst>
              <a:ext uri="{FF2B5EF4-FFF2-40B4-BE49-F238E27FC236}">
                <a16:creationId xmlns:a16="http://schemas.microsoft.com/office/drawing/2014/main" id="{23AD2EA3-2E56-491B-AD53-5E88E996D594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11B68E47-071C-4698-9B98-1EBC3DB71B42}"/>
              </a:ext>
            </a:extLst>
          </p:cNvPr>
          <p:cNvSpPr txBox="1">
            <a:spLocks/>
          </p:cNvSpPr>
          <p:nvPr/>
        </p:nvSpPr>
        <p:spPr>
          <a:xfrm>
            <a:off x="4432643" y="4948387"/>
            <a:ext cx="4718442" cy="1188132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 3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Open and modular architecture</a:t>
            </a:r>
          </a:p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Only the data source is domain specific</a:t>
            </a:r>
          </a:p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Visualization of large data sets on any device</a:t>
            </a:r>
          </a:p>
          <a:p>
            <a:pPr marL="368046" indent="-285750">
              <a:buClr>
                <a:srgbClr val="0B3F77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8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3F694686-9C07-4AD1-86D1-BB9CF70F267A}"/>
              </a:ext>
            </a:extLst>
          </p:cNvPr>
          <p:cNvGrpSpPr/>
          <p:nvPr/>
        </p:nvGrpSpPr>
        <p:grpSpPr>
          <a:xfrm>
            <a:off x="5100631" y="2768187"/>
            <a:ext cx="3740616" cy="2109362"/>
            <a:chOff x="4279605" y="1329070"/>
            <a:chExt cx="4858071" cy="2785732"/>
          </a:xfrm>
        </p:grpSpPr>
        <p:pic>
          <p:nvPicPr>
            <p:cNvPr id="91" name="Picture 9">
              <a:extLst>
                <a:ext uri="{FF2B5EF4-FFF2-40B4-BE49-F238E27FC236}">
                  <a16:creationId xmlns:a16="http://schemas.microsoft.com/office/drawing/2014/main" id="{7E1CD3B8-26B4-4A27-B424-062EECCD1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79">
              <a:off x="4539636" y="1558022"/>
              <a:ext cx="3920344" cy="2344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Rechteck 1">
              <a:extLst>
                <a:ext uri="{FF2B5EF4-FFF2-40B4-BE49-F238E27FC236}">
                  <a16:creationId xmlns:a16="http://schemas.microsoft.com/office/drawing/2014/main" id="{7CA2F4B0-4AE4-4EA0-87F2-EF06DC9E66CE}"/>
                </a:ext>
              </a:extLst>
            </p:cNvPr>
            <p:cNvSpPr/>
            <p:nvPr/>
          </p:nvSpPr>
          <p:spPr>
            <a:xfrm rot="202779">
              <a:off x="4335873" y="1396745"/>
              <a:ext cx="2771150" cy="269703"/>
            </a:xfrm>
            <a:prstGeom prst="rect">
              <a:avLst/>
            </a:pr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44BC66CD-4FCF-4651-8B53-D62EDD59EA0D}"/>
                </a:ext>
              </a:extLst>
            </p:cNvPr>
            <p:cNvSpPr/>
            <p:nvPr/>
          </p:nvSpPr>
          <p:spPr>
            <a:xfrm>
              <a:off x="4470991" y="3248248"/>
              <a:ext cx="4066953" cy="866554"/>
            </a:xfrm>
            <a:custGeom>
              <a:avLst/>
              <a:gdLst>
                <a:gd name="connsiteX0" fmla="*/ 0 w 4066953"/>
                <a:gd name="connsiteY0" fmla="*/ 563526 h 866554"/>
                <a:gd name="connsiteX1" fmla="*/ 4066953 w 4066953"/>
                <a:gd name="connsiteY1" fmla="*/ 0 h 866554"/>
                <a:gd name="connsiteX2" fmla="*/ 3944679 w 4066953"/>
                <a:gd name="connsiteY2" fmla="*/ 866554 h 866554"/>
                <a:gd name="connsiteX3" fmla="*/ 0 w 4066953"/>
                <a:gd name="connsiteY3" fmla="*/ 563526 h 86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6953" h="866554">
                  <a:moveTo>
                    <a:pt x="0" y="563526"/>
                  </a:moveTo>
                  <a:lnTo>
                    <a:pt x="4066953" y="0"/>
                  </a:lnTo>
                  <a:lnTo>
                    <a:pt x="3944679" y="866554"/>
                  </a:lnTo>
                  <a:lnTo>
                    <a:pt x="0" y="563526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7">
              <a:extLst>
                <a:ext uri="{FF2B5EF4-FFF2-40B4-BE49-F238E27FC236}">
                  <a16:creationId xmlns:a16="http://schemas.microsoft.com/office/drawing/2014/main" id="{E9D04D7D-B803-47A3-AA04-A0E24C0EA524}"/>
                </a:ext>
              </a:extLst>
            </p:cNvPr>
            <p:cNvSpPr txBox="1"/>
            <p:nvPr/>
          </p:nvSpPr>
          <p:spPr>
            <a:xfrm>
              <a:off x="6570221" y="3591018"/>
              <a:ext cx="2567455" cy="36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Images © Dassault Systèmes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9E8F0B0-1756-4211-A5F4-370152AF2996}"/>
                </a:ext>
              </a:extLst>
            </p:cNvPr>
            <p:cNvSpPr/>
            <p:nvPr/>
          </p:nvSpPr>
          <p:spPr>
            <a:xfrm>
              <a:off x="4369981" y="1329070"/>
              <a:ext cx="4338084" cy="839972"/>
            </a:xfrm>
            <a:custGeom>
              <a:avLst/>
              <a:gdLst>
                <a:gd name="connsiteX0" fmla="*/ 0 w 4338084"/>
                <a:gd name="connsiteY0" fmla="*/ 0 h 839972"/>
                <a:gd name="connsiteX1" fmla="*/ 4338084 w 4338084"/>
                <a:gd name="connsiteY1" fmla="*/ 74428 h 839972"/>
                <a:gd name="connsiteX2" fmla="*/ 4008475 w 4338084"/>
                <a:gd name="connsiteY2" fmla="*/ 350874 h 839972"/>
                <a:gd name="connsiteX3" fmla="*/ 21266 w 4338084"/>
                <a:gd name="connsiteY3" fmla="*/ 839972 h 839972"/>
                <a:gd name="connsiteX4" fmla="*/ 0 w 4338084"/>
                <a:gd name="connsiteY4" fmla="*/ 0 h 83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8084" h="839972">
                  <a:moveTo>
                    <a:pt x="0" y="0"/>
                  </a:moveTo>
                  <a:lnTo>
                    <a:pt x="4338084" y="74428"/>
                  </a:lnTo>
                  <a:lnTo>
                    <a:pt x="4008475" y="350874"/>
                  </a:lnTo>
                  <a:lnTo>
                    <a:pt x="21266" y="8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FE014F0-7380-410F-96C6-EB9841DCA0A6}"/>
                </a:ext>
              </a:extLst>
            </p:cNvPr>
            <p:cNvSpPr/>
            <p:nvPr/>
          </p:nvSpPr>
          <p:spPr>
            <a:xfrm>
              <a:off x="8362507" y="1472609"/>
              <a:ext cx="281763" cy="1961707"/>
            </a:xfrm>
            <a:custGeom>
              <a:avLst/>
              <a:gdLst>
                <a:gd name="connsiteX0" fmla="*/ 0 w 281763"/>
                <a:gd name="connsiteY0" fmla="*/ 0 h 1961707"/>
                <a:gd name="connsiteX1" fmla="*/ 0 w 281763"/>
                <a:gd name="connsiteY1" fmla="*/ 1961707 h 1961707"/>
                <a:gd name="connsiteX2" fmla="*/ 281763 w 281763"/>
                <a:gd name="connsiteY2" fmla="*/ 1509824 h 1961707"/>
                <a:gd name="connsiteX3" fmla="*/ 276446 w 281763"/>
                <a:gd name="connsiteY3" fmla="*/ 42531 h 1961707"/>
                <a:gd name="connsiteX4" fmla="*/ 0 w 281763"/>
                <a:gd name="connsiteY4" fmla="*/ 0 h 196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63" h="1961707">
                  <a:moveTo>
                    <a:pt x="0" y="0"/>
                  </a:moveTo>
                  <a:lnTo>
                    <a:pt x="0" y="1961707"/>
                  </a:lnTo>
                  <a:lnTo>
                    <a:pt x="281763" y="1509824"/>
                  </a:lnTo>
                  <a:cubicBezTo>
                    <a:pt x="279991" y="1020726"/>
                    <a:pt x="278218" y="531629"/>
                    <a:pt x="276446" y="425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805B1B6C-8E8C-4B3F-BC95-E941C53558BD}"/>
                </a:ext>
              </a:extLst>
            </p:cNvPr>
            <p:cNvSpPr/>
            <p:nvPr/>
          </p:nvSpPr>
          <p:spPr>
            <a:xfrm>
              <a:off x="4279605" y="1722474"/>
              <a:ext cx="377455" cy="2328531"/>
            </a:xfrm>
            <a:custGeom>
              <a:avLst/>
              <a:gdLst>
                <a:gd name="connsiteX0" fmla="*/ 122274 w 377455"/>
                <a:gd name="connsiteY0" fmla="*/ 0 h 2328531"/>
                <a:gd name="connsiteX1" fmla="*/ 0 w 377455"/>
                <a:gd name="connsiteY1" fmla="*/ 2328531 h 2328531"/>
                <a:gd name="connsiteX2" fmla="*/ 377455 w 377455"/>
                <a:gd name="connsiteY2" fmla="*/ 2248786 h 2328531"/>
                <a:gd name="connsiteX3" fmla="*/ 345558 w 377455"/>
                <a:gd name="connsiteY3" fmla="*/ 228600 h 2328531"/>
                <a:gd name="connsiteX4" fmla="*/ 122274 w 377455"/>
                <a:gd name="connsiteY4" fmla="*/ 0 h 232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455" h="2328531">
                  <a:moveTo>
                    <a:pt x="122274" y="0"/>
                  </a:moveTo>
                  <a:lnTo>
                    <a:pt x="0" y="2328531"/>
                  </a:lnTo>
                  <a:lnTo>
                    <a:pt x="377455" y="2248786"/>
                  </a:lnTo>
                  <a:lnTo>
                    <a:pt x="345558" y="228600"/>
                  </a:lnTo>
                  <a:lnTo>
                    <a:pt x="122274" y="0"/>
                  </a:lnTo>
                  <a:close/>
                </a:path>
              </a:pathLst>
            </a:custGeom>
            <a:solidFill>
              <a:srgbClr val="F8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echteck 77"/>
          <p:cNvSpPr/>
          <p:nvPr/>
        </p:nvSpPr>
        <p:spPr>
          <a:xfrm>
            <a:off x="4585448" y="1700808"/>
            <a:ext cx="4482498" cy="118813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7" name="Rechteck 76"/>
          <p:cNvSpPr/>
          <p:nvPr/>
        </p:nvSpPr>
        <p:spPr>
          <a:xfrm>
            <a:off x="7292035" y="1970838"/>
            <a:ext cx="68580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Rendering</a:t>
            </a:r>
          </a:p>
        </p:txBody>
      </p:sp>
      <p:cxnSp>
        <p:nvCxnSpPr>
          <p:cNvPr id="80" name="Gerade Verbindung mit Pfeil 79"/>
          <p:cNvCxnSpPr>
            <a:cxnSpLocks/>
          </p:cNvCxnSpPr>
          <p:nvPr/>
        </p:nvCxnSpPr>
        <p:spPr>
          <a:xfrm>
            <a:off x="5247167" y="2211572"/>
            <a:ext cx="300398" cy="229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/>
          <p:cNvCxnSpPr/>
          <p:nvPr/>
        </p:nvCxnSpPr>
        <p:spPr>
          <a:xfrm>
            <a:off x="7977835" y="2206862"/>
            <a:ext cx="334027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/>
          <p:cNvCxnSpPr>
            <a:cxnSpLocks/>
            <a:endCxn id="76" idx="1"/>
          </p:cNvCxnSpPr>
          <p:nvPr/>
        </p:nvCxnSpPr>
        <p:spPr>
          <a:xfrm>
            <a:off x="6195637" y="2206862"/>
            <a:ext cx="224162" cy="700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>
            <a:cxnSpLocks/>
            <a:endCxn id="77" idx="1"/>
          </p:cNvCxnSpPr>
          <p:nvPr/>
        </p:nvCxnSpPr>
        <p:spPr>
          <a:xfrm>
            <a:off x="7059733" y="2206862"/>
            <a:ext cx="232302" cy="700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/>
        </p:nvSpPr>
        <p:spPr>
          <a:xfrm>
            <a:off x="6419799" y="1970838"/>
            <a:ext cx="70393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Filtering,</a:t>
            </a:r>
          </a:p>
          <a:p>
            <a:pPr algn="ctr"/>
            <a:r>
              <a:rPr lang="en-US" sz="863" dirty="0">
                <a:solidFill>
                  <a:srgbClr val="002943"/>
                </a:solidFill>
                <a:latin typeface="Calibri" panose="020F0502020204030204" pitchFamily="34" charset="0"/>
              </a:rPr>
              <a:t>Mapping</a:t>
            </a:r>
          </a:p>
        </p:txBody>
      </p:sp>
      <p:sp>
        <p:nvSpPr>
          <p:cNvPr id="75" name="Rechteck 74"/>
          <p:cNvSpPr/>
          <p:nvPr/>
        </p:nvSpPr>
        <p:spPr>
          <a:xfrm>
            <a:off x="5547565" y="1970838"/>
            <a:ext cx="685800" cy="486054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2943"/>
                </a:solidFill>
                <a:latin typeface="Calibri" panose="020F0502020204030204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rgbClr val="002943"/>
                </a:solidFill>
                <a:latin typeface="Calibri" panose="020F0502020204030204" pitchFamily="34" charset="0"/>
              </a:rPr>
              <a:t>Source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8244408" y="2078850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Pixel Stream</a:t>
            </a:r>
          </a:p>
        </p:txBody>
      </p:sp>
      <p:sp>
        <p:nvSpPr>
          <p:cNvPr id="90" name="Textfeld 89"/>
          <p:cNvSpPr txBox="1"/>
          <p:nvPr/>
        </p:nvSpPr>
        <p:spPr>
          <a:xfrm>
            <a:off x="4675980" y="1970838"/>
            <a:ext cx="62228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Domain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specific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95" name="Gewinkelte Verbindung 94"/>
          <p:cNvCxnSpPr>
            <a:cxnSpLocks/>
            <a:endCxn id="76" idx="2"/>
          </p:cNvCxnSpPr>
          <p:nvPr/>
        </p:nvCxnSpPr>
        <p:spPr>
          <a:xfrm rot="10800000">
            <a:off x="6771764" y="2456892"/>
            <a:ext cx="1083802" cy="178318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8301871" y="2510898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Interaction</a:t>
            </a:r>
          </a:p>
        </p:txBody>
      </p:sp>
      <p:cxnSp>
        <p:nvCxnSpPr>
          <p:cNvPr id="98" name="Gerade Verbindung 97"/>
          <p:cNvCxnSpPr>
            <a:cxnSpLocks/>
          </p:cNvCxnSpPr>
          <p:nvPr/>
        </p:nvCxnSpPr>
        <p:spPr>
          <a:xfrm>
            <a:off x="4497607" y="1340768"/>
            <a:ext cx="0" cy="5112568"/>
          </a:xfrm>
          <a:prstGeom prst="line">
            <a:avLst/>
          </a:prstGeom>
          <a:ln w="12700">
            <a:solidFill>
              <a:srgbClr val="0B3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winkelte Verbindung 121"/>
          <p:cNvCxnSpPr>
            <a:stCxn id="96" idx="1"/>
            <a:endCxn id="77" idx="2"/>
          </p:cNvCxnSpPr>
          <p:nvPr/>
        </p:nvCxnSpPr>
        <p:spPr>
          <a:xfrm rot="10800000">
            <a:off x="7634935" y="2456892"/>
            <a:ext cx="666936" cy="180964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/>
          <p:cNvSpPr txBox="1"/>
          <p:nvPr/>
        </p:nvSpPr>
        <p:spPr>
          <a:xfrm>
            <a:off x="6216419" y="1668907"/>
            <a:ext cx="1110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Micro Services</a:t>
            </a:r>
          </a:p>
        </p:txBody>
      </p:sp>
      <p:sp>
        <p:nvSpPr>
          <p:cNvPr id="61" name="Content Placeholder 1"/>
          <p:cNvSpPr txBox="1">
            <a:spLocks/>
          </p:cNvSpPr>
          <p:nvPr/>
        </p:nvSpPr>
        <p:spPr>
          <a:xfrm>
            <a:off x="4432643" y="4948387"/>
            <a:ext cx="4718442" cy="1188132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5000"/>
              <a:buFont typeface="Wingdings 3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Open and modular architecture</a:t>
            </a:r>
          </a:p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Only the data source is domain specific</a:t>
            </a:r>
          </a:p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Visualization of large data sets on any device</a:t>
            </a:r>
          </a:p>
          <a:p>
            <a:pPr>
              <a:buClr>
                <a:srgbClr val="0B3F77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</a:rPr>
              <a:t>Real-time visualization during the simulation</a:t>
            </a:r>
          </a:p>
          <a:p>
            <a:pPr marL="368046" indent="-285750">
              <a:buClr>
                <a:srgbClr val="0B3F77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</a:endParaRPr>
          </a:p>
        </p:txBody>
      </p:sp>
      <p:cxnSp>
        <p:nvCxnSpPr>
          <p:cNvPr id="57" name="Gerade Verbindung 8">
            <a:extLst>
              <a:ext uri="{FF2B5EF4-FFF2-40B4-BE49-F238E27FC236}">
                <a16:creationId xmlns:a16="http://schemas.microsoft.com/office/drawing/2014/main" id="{74760570-92CB-4187-92C0-9FB84B91B30F}"/>
              </a:ext>
            </a:extLst>
          </p:cNvPr>
          <p:cNvCxnSpPr>
            <a:cxnSpLocks/>
          </p:cNvCxnSpPr>
          <p:nvPr/>
        </p:nvCxnSpPr>
        <p:spPr>
          <a:xfrm>
            <a:off x="5657426" y="3345914"/>
            <a:ext cx="0" cy="12352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61">
            <a:extLst>
              <a:ext uri="{FF2B5EF4-FFF2-40B4-BE49-F238E27FC236}">
                <a16:creationId xmlns:a16="http://schemas.microsoft.com/office/drawing/2014/main" id="{F99E5F72-7B70-458A-90F8-4BD90AE1DCDC}"/>
              </a:ext>
            </a:extLst>
          </p:cNvPr>
          <p:cNvCxnSpPr>
            <a:cxnSpLocks/>
          </p:cNvCxnSpPr>
          <p:nvPr/>
        </p:nvCxnSpPr>
        <p:spPr>
          <a:xfrm>
            <a:off x="6035468" y="3308241"/>
            <a:ext cx="0" cy="120087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63">
            <a:extLst>
              <a:ext uri="{FF2B5EF4-FFF2-40B4-BE49-F238E27FC236}">
                <a16:creationId xmlns:a16="http://schemas.microsoft.com/office/drawing/2014/main" id="{FD7ED41E-E4C7-4656-994F-EF3FA310F5A0}"/>
              </a:ext>
            </a:extLst>
          </p:cNvPr>
          <p:cNvCxnSpPr>
            <a:cxnSpLocks/>
          </p:cNvCxnSpPr>
          <p:nvPr/>
        </p:nvCxnSpPr>
        <p:spPr>
          <a:xfrm>
            <a:off x="6467516" y="3247772"/>
            <a:ext cx="0" cy="12331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65">
            <a:extLst>
              <a:ext uri="{FF2B5EF4-FFF2-40B4-BE49-F238E27FC236}">
                <a16:creationId xmlns:a16="http://schemas.microsoft.com/office/drawing/2014/main" id="{CB2E1E7B-A430-4264-AE01-FEAF9D71848F}"/>
              </a:ext>
            </a:extLst>
          </p:cNvPr>
          <p:cNvCxnSpPr>
            <a:cxnSpLocks/>
          </p:cNvCxnSpPr>
          <p:nvPr/>
        </p:nvCxnSpPr>
        <p:spPr>
          <a:xfrm>
            <a:off x="6899564" y="3206006"/>
            <a:ext cx="0" cy="12311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6">
            <a:extLst>
              <a:ext uri="{FF2B5EF4-FFF2-40B4-BE49-F238E27FC236}">
                <a16:creationId xmlns:a16="http://schemas.microsoft.com/office/drawing/2014/main" id="{B03782DD-C368-4E69-A7D6-DEEA6181E0C0}"/>
              </a:ext>
            </a:extLst>
          </p:cNvPr>
          <p:cNvCxnSpPr>
            <a:cxnSpLocks/>
          </p:cNvCxnSpPr>
          <p:nvPr/>
        </p:nvCxnSpPr>
        <p:spPr>
          <a:xfrm>
            <a:off x="7277606" y="3146682"/>
            <a:ext cx="0" cy="12156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7">
            <a:extLst>
              <a:ext uri="{FF2B5EF4-FFF2-40B4-BE49-F238E27FC236}">
                <a16:creationId xmlns:a16="http://schemas.microsoft.com/office/drawing/2014/main" id="{0BF06D96-4DEF-4B0D-B8B4-B8DE068916D4}"/>
              </a:ext>
            </a:extLst>
          </p:cNvPr>
          <p:cNvCxnSpPr>
            <a:cxnSpLocks/>
          </p:cNvCxnSpPr>
          <p:nvPr/>
        </p:nvCxnSpPr>
        <p:spPr>
          <a:xfrm>
            <a:off x="7655648" y="3111489"/>
            <a:ext cx="0" cy="12062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9">
            <a:extLst>
              <a:ext uri="{FF2B5EF4-FFF2-40B4-BE49-F238E27FC236}">
                <a16:creationId xmlns:a16="http://schemas.microsoft.com/office/drawing/2014/main" id="{5658A1B7-AD09-4615-B859-314B13647D29}"/>
              </a:ext>
            </a:extLst>
          </p:cNvPr>
          <p:cNvCxnSpPr>
            <a:cxnSpLocks/>
          </p:cNvCxnSpPr>
          <p:nvPr/>
        </p:nvCxnSpPr>
        <p:spPr>
          <a:xfrm flipH="1">
            <a:off x="5383241" y="3987209"/>
            <a:ext cx="2856992" cy="3953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7">
            <a:extLst>
              <a:ext uri="{FF2B5EF4-FFF2-40B4-BE49-F238E27FC236}">
                <a16:creationId xmlns:a16="http://schemas.microsoft.com/office/drawing/2014/main" id="{81F43CE2-F229-4294-AD56-AC1ADA2D24BD}"/>
              </a:ext>
            </a:extLst>
          </p:cNvPr>
          <p:cNvCxnSpPr>
            <a:cxnSpLocks/>
          </p:cNvCxnSpPr>
          <p:nvPr/>
        </p:nvCxnSpPr>
        <p:spPr>
          <a:xfrm>
            <a:off x="7977835" y="3057798"/>
            <a:ext cx="0" cy="12062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69">
            <a:extLst>
              <a:ext uri="{FF2B5EF4-FFF2-40B4-BE49-F238E27FC236}">
                <a16:creationId xmlns:a16="http://schemas.microsoft.com/office/drawing/2014/main" id="{14C06B03-A65C-404F-8830-A89D23DF0EC0}"/>
              </a:ext>
            </a:extLst>
          </p:cNvPr>
          <p:cNvCxnSpPr>
            <a:cxnSpLocks/>
          </p:cNvCxnSpPr>
          <p:nvPr/>
        </p:nvCxnSpPr>
        <p:spPr>
          <a:xfrm flipH="1">
            <a:off x="5381646" y="3662082"/>
            <a:ext cx="2856992" cy="3953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69">
            <a:extLst>
              <a:ext uri="{FF2B5EF4-FFF2-40B4-BE49-F238E27FC236}">
                <a16:creationId xmlns:a16="http://schemas.microsoft.com/office/drawing/2014/main" id="{B4E21C3A-D903-4139-AAF4-F2F123AB2E97}"/>
              </a:ext>
            </a:extLst>
          </p:cNvPr>
          <p:cNvCxnSpPr>
            <a:cxnSpLocks/>
          </p:cNvCxnSpPr>
          <p:nvPr/>
        </p:nvCxnSpPr>
        <p:spPr>
          <a:xfrm flipH="1">
            <a:off x="5372176" y="3368001"/>
            <a:ext cx="2856992" cy="3953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5" descr="C:\Documents and Settings\FelixWolfheimer\Local Settings\Temporary Internet Files\Content.IE5\PVACVEB6\MCj04348450000[1].png">
            <a:extLst>
              <a:ext uri="{FF2B5EF4-FFF2-40B4-BE49-F238E27FC236}">
                <a16:creationId xmlns:a16="http://schemas.microsoft.com/office/drawing/2014/main" id="{BE4525AE-E79B-4BEF-95C9-1E042394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1916832"/>
            <a:ext cx="754380" cy="754380"/>
          </a:xfrm>
          <a:prstGeom prst="rect">
            <a:avLst/>
          </a:prstGeom>
          <a:noFill/>
        </p:spPr>
      </p:pic>
      <p:pic>
        <p:nvPicPr>
          <p:cNvPr id="135" name="Picture 5" descr="C:\Documents and Settings\FelixWolfheimer\Local Settings\Temporary Internet Files\Content.IE5\PVACVEB6\MCj04348450000[1].png">
            <a:extLst>
              <a:ext uri="{FF2B5EF4-FFF2-40B4-BE49-F238E27FC236}">
                <a16:creationId xmlns:a16="http://schemas.microsoft.com/office/drawing/2014/main" id="{0484E587-6614-4D96-9EE2-3E5AE889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2942946"/>
            <a:ext cx="754380" cy="754380"/>
          </a:xfrm>
          <a:prstGeom prst="rect">
            <a:avLst/>
          </a:prstGeom>
          <a:noFill/>
        </p:spPr>
      </p:pic>
      <p:pic>
        <p:nvPicPr>
          <p:cNvPr id="136" name="Picture 5" descr="C:\Documents and Settings\FelixWolfheimer\Local Settings\Temporary Internet Files\Content.IE5\PVACVEB6\MCj04348450000[1].png">
            <a:extLst>
              <a:ext uri="{FF2B5EF4-FFF2-40B4-BE49-F238E27FC236}">
                <a16:creationId xmlns:a16="http://schemas.microsoft.com/office/drawing/2014/main" id="{FCBE51AA-4D5D-49C0-9AAF-F8C0114E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3969060"/>
            <a:ext cx="754380" cy="754380"/>
          </a:xfrm>
          <a:prstGeom prst="rect">
            <a:avLst/>
          </a:prstGeom>
          <a:noFill/>
        </p:spPr>
      </p:pic>
      <p:pic>
        <p:nvPicPr>
          <p:cNvPr id="137" name="Picture 5" descr="C:\Documents and Settings\FelixWolfheimer\Local Settings\Temporary Internet Files\Content.IE5\PVACVEB6\MCj04348450000[1].png">
            <a:extLst>
              <a:ext uri="{FF2B5EF4-FFF2-40B4-BE49-F238E27FC236}">
                <a16:creationId xmlns:a16="http://schemas.microsoft.com/office/drawing/2014/main" id="{D9804085-9532-4517-B0EC-F1CEE299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300" y="4887162"/>
            <a:ext cx="754380" cy="754380"/>
          </a:xfrm>
          <a:prstGeom prst="rect">
            <a:avLst/>
          </a:prstGeom>
          <a:noFill/>
        </p:spPr>
      </p:pic>
      <p:pic>
        <p:nvPicPr>
          <p:cNvPr id="140" name="Picture 4" descr="C:\Documents and Settings\FelixWolfheimer\Local Settings\Temporary Internet Files\Content.IE5\G55CCULP\MCj04315760000[1].png">
            <a:extLst>
              <a:ext uri="{FF2B5EF4-FFF2-40B4-BE49-F238E27FC236}">
                <a16:creationId xmlns:a16="http://schemas.microsoft.com/office/drawing/2014/main" id="{10892A9E-8C95-4BB4-B967-BC4B4BE7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0189" y="3374994"/>
            <a:ext cx="819048" cy="824508"/>
          </a:xfrm>
          <a:prstGeom prst="rect">
            <a:avLst/>
          </a:prstGeom>
          <a:noFill/>
        </p:spPr>
      </p:pic>
      <p:sp>
        <p:nvSpPr>
          <p:cNvPr id="141" name="Zylinder 140">
            <a:extLst>
              <a:ext uri="{FF2B5EF4-FFF2-40B4-BE49-F238E27FC236}">
                <a16:creationId xmlns:a16="http://schemas.microsoft.com/office/drawing/2014/main" id="{D6A0EB7B-868A-4730-9A4E-E31B9E55949C}"/>
              </a:ext>
            </a:extLst>
          </p:cNvPr>
          <p:cNvSpPr/>
          <p:nvPr/>
        </p:nvSpPr>
        <p:spPr>
          <a:xfrm>
            <a:off x="69115" y="3537012"/>
            <a:ext cx="554392" cy="534072"/>
          </a:xfrm>
          <a:prstGeom prst="can">
            <a:avLst>
              <a:gd name="adj" fmla="val 20650"/>
            </a:avLst>
          </a:prstGeom>
          <a:solidFill>
            <a:schemeClr val="tx1">
              <a:lumMod val="25000"/>
              <a:lumOff val="75000"/>
            </a:schemeClr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" dirty="0">
              <a:solidFill>
                <a:srgbClr val="0B3F77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050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42" name="Gewinkelte Verbindung 81">
            <a:extLst>
              <a:ext uri="{FF2B5EF4-FFF2-40B4-BE49-F238E27FC236}">
                <a16:creationId xmlns:a16="http://schemas.microsoft.com/office/drawing/2014/main" id="{28797953-2F8C-4AAC-8F72-00E6593F3937}"/>
              </a:ext>
            </a:extLst>
          </p:cNvPr>
          <p:cNvCxnSpPr>
            <a:cxnSpLocks/>
            <a:stCxn id="141" idx="4"/>
            <a:endCxn id="134" idx="1"/>
          </p:cNvCxnSpPr>
          <p:nvPr/>
        </p:nvCxnSpPr>
        <p:spPr>
          <a:xfrm flipV="1">
            <a:off x="623507" y="2294022"/>
            <a:ext cx="313793" cy="1510026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winkelte Verbindung 82">
            <a:extLst>
              <a:ext uri="{FF2B5EF4-FFF2-40B4-BE49-F238E27FC236}">
                <a16:creationId xmlns:a16="http://schemas.microsoft.com/office/drawing/2014/main" id="{19B006D9-86BC-40D1-94B3-B208F33C7882}"/>
              </a:ext>
            </a:extLst>
          </p:cNvPr>
          <p:cNvCxnSpPr>
            <a:stCxn id="141" idx="4"/>
            <a:endCxn id="136" idx="1"/>
          </p:cNvCxnSpPr>
          <p:nvPr/>
        </p:nvCxnSpPr>
        <p:spPr>
          <a:xfrm>
            <a:off x="623507" y="3804048"/>
            <a:ext cx="313793" cy="542202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winkelte Verbindung 84">
            <a:extLst>
              <a:ext uri="{FF2B5EF4-FFF2-40B4-BE49-F238E27FC236}">
                <a16:creationId xmlns:a16="http://schemas.microsoft.com/office/drawing/2014/main" id="{A6099C07-10FA-4DAC-B8E3-BFAB33751BD3}"/>
              </a:ext>
            </a:extLst>
          </p:cNvPr>
          <p:cNvCxnSpPr>
            <a:stCxn id="141" idx="4"/>
            <a:endCxn id="135" idx="1"/>
          </p:cNvCxnSpPr>
          <p:nvPr/>
        </p:nvCxnSpPr>
        <p:spPr>
          <a:xfrm flipV="1">
            <a:off x="623507" y="3320136"/>
            <a:ext cx="313793" cy="483912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winkelte Verbindung 85">
            <a:extLst>
              <a:ext uri="{FF2B5EF4-FFF2-40B4-BE49-F238E27FC236}">
                <a16:creationId xmlns:a16="http://schemas.microsoft.com/office/drawing/2014/main" id="{327E1464-B0A8-4B69-9A19-3E69762643FA}"/>
              </a:ext>
            </a:extLst>
          </p:cNvPr>
          <p:cNvCxnSpPr>
            <a:stCxn id="141" idx="4"/>
            <a:endCxn id="137" idx="1"/>
          </p:cNvCxnSpPr>
          <p:nvPr/>
        </p:nvCxnSpPr>
        <p:spPr>
          <a:xfrm>
            <a:off x="623507" y="3804048"/>
            <a:ext cx="313793" cy="1460304"/>
          </a:xfrm>
          <a:prstGeom prst="bentConnector3">
            <a:avLst>
              <a:gd name="adj1" fmla="val 50000"/>
            </a:avLst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hteck 13">
            <a:extLst>
              <a:ext uri="{FF2B5EF4-FFF2-40B4-BE49-F238E27FC236}">
                <a16:creationId xmlns:a16="http://schemas.microsoft.com/office/drawing/2014/main" id="{B1A999F4-A970-4163-A21A-52CC37C81340}"/>
              </a:ext>
            </a:extLst>
          </p:cNvPr>
          <p:cNvSpPr/>
          <p:nvPr/>
        </p:nvSpPr>
        <p:spPr>
          <a:xfrm>
            <a:off x="2370808" y="2078850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cxnSp>
        <p:nvCxnSpPr>
          <p:cNvPr id="153" name="Gewinkelte Verbindung 31">
            <a:extLst>
              <a:ext uri="{FF2B5EF4-FFF2-40B4-BE49-F238E27FC236}">
                <a16:creationId xmlns:a16="http://schemas.microsoft.com/office/drawing/2014/main" id="{60D5A833-DE53-4506-8D78-50EBB0ECC57D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3110196" y="2267871"/>
            <a:ext cx="603024" cy="1519377"/>
          </a:xfrm>
          <a:prstGeom prst="bentConnector2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 Verbindung 60">
            <a:extLst>
              <a:ext uri="{FF2B5EF4-FFF2-40B4-BE49-F238E27FC236}">
                <a16:creationId xmlns:a16="http://schemas.microsoft.com/office/drawing/2014/main" id="{426EA01B-D38A-412D-B6D2-C400142E2EAA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3110196" y="3293985"/>
            <a:ext cx="603024" cy="493263"/>
          </a:xfrm>
          <a:prstGeom prst="bentConnector3">
            <a:avLst/>
          </a:prstGeom>
          <a:ln w="38100">
            <a:solidFill>
              <a:srgbClr val="0B3F7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winkelte Verbindung 62">
            <a:extLst>
              <a:ext uri="{FF2B5EF4-FFF2-40B4-BE49-F238E27FC236}">
                <a16:creationId xmlns:a16="http://schemas.microsoft.com/office/drawing/2014/main" id="{116A6A48-35F2-462F-B33D-D48A8291E05A}"/>
              </a:ext>
            </a:extLst>
          </p:cNvPr>
          <p:cNvCxnSpPr>
            <a:cxnSpLocks/>
            <a:stCxn id="158" idx="3"/>
          </p:cNvCxnSpPr>
          <p:nvPr/>
        </p:nvCxnSpPr>
        <p:spPr>
          <a:xfrm flipV="1">
            <a:off x="3110196" y="3787249"/>
            <a:ext cx="603024" cy="532850"/>
          </a:xfrm>
          <a:prstGeom prst="bentConnector3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winkelte Verbindung 64">
            <a:extLst>
              <a:ext uri="{FF2B5EF4-FFF2-40B4-BE49-F238E27FC236}">
                <a16:creationId xmlns:a16="http://schemas.microsoft.com/office/drawing/2014/main" id="{7FFC4B6D-300B-4F03-B5D6-F3E8B40BA72F}"/>
              </a:ext>
            </a:extLst>
          </p:cNvPr>
          <p:cNvCxnSpPr>
            <a:cxnSpLocks/>
            <a:stCxn id="159" idx="3"/>
          </p:cNvCxnSpPr>
          <p:nvPr/>
        </p:nvCxnSpPr>
        <p:spPr>
          <a:xfrm flipV="1">
            <a:off x="3110196" y="3787248"/>
            <a:ext cx="603024" cy="1430954"/>
          </a:xfrm>
          <a:prstGeom prst="bentConnector2">
            <a:avLst/>
          </a:prstGeom>
          <a:ln w="38100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hteck 90">
            <a:extLst>
              <a:ext uri="{FF2B5EF4-FFF2-40B4-BE49-F238E27FC236}">
                <a16:creationId xmlns:a16="http://schemas.microsoft.com/office/drawing/2014/main" id="{E50FAD7C-0426-4981-B583-391AC295D832}"/>
              </a:ext>
            </a:extLst>
          </p:cNvPr>
          <p:cNvSpPr/>
          <p:nvPr/>
        </p:nvSpPr>
        <p:spPr>
          <a:xfrm>
            <a:off x="2370808" y="3104964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158" name="Rechteck 93">
            <a:extLst>
              <a:ext uri="{FF2B5EF4-FFF2-40B4-BE49-F238E27FC236}">
                <a16:creationId xmlns:a16="http://schemas.microsoft.com/office/drawing/2014/main" id="{10B11966-BEDE-46FA-B59F-4B28AF74DB5B}"/>
              </a:ext>
            </a:extLst>
          </p:cNvPr>
          <p:cNvSpPr/>
          <p:nvPr/>
        </p:nvSpPr>
        <p:spPr>
          <a:xfrm>
            <a:off x="2370808" y="4131078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159" name="Rechteck 100">
            <a:extLst>
              <a:ext uri="{FF2B5EF4-FFF2-40B4-BE49-F238E27FC236}">
                <a16:creationId xmlns:a16="http://schemas.microsoft.com/office/drawing/2014/main" id="{3AE91AB7-38E3-4115-9ACF-8E8D40B6A544}"/>
              </a:ext>
            </a:extLst>
          </p:cNvPr>
          <p:cNvSpPr/>
          <p:nvPr/>
        </p:nvSpPr>
        <p:spPr>
          <a:xfrm>
            <a:off x="2370808" y="5029181"/>
            <a:ext cx="739388" cy="378042"/>
          </a:xfrm>
          <a:prstGeom prst="rect">
            <a:avLst/>
          </a:prstGeom>
          <a:solidFill>
            <a:srgbClr val="E87722"/>
          </a:solidFill>
          <a:ln w="2857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cxnSp>
        <p:nvCxnSpPr>
          <p:cNvPr id="160" name="Gerade Verbindung mit Pfeil 23">
            <a:extLst>
              <a:ext uri="{FF2B5EF4-FFF2-40B4-BE49-F238E27FC236}">
                <a16:creationId xmlns:a16="http://schemas.microsoft.com/office/drawing/2014/main" id="{B2DD1574-97D1-4185-89C5-9938C12037A1}"/>
              </a:ext>
            </a:extLst>
          </p:cNvPr>
          <p:cNvCxnSpPr/>
          <p:nvPr/>
        </p:nvCxnSpPr>
        <p:spPr>
          <a:xfrm flipH="1">
            <a:off x="3061487" y="2271851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02">
            <a:extLst>
              <a:ext uri="{FF2B5EF4-FFF2-40B4-BE49-F238E27FC236}">
                <a16:creationId xmlns:a16="http://schemas.microsoft.com/office/drawing/2014/main" id="{3A2023D5-F5DE-470A-867C-C2E11FD5E4A6}"/>
              </a:ext>
            </a:extLst>
          </p:cNvPr>
          <p:cNvCxnSpPr/>
          <p:nvPr/>
        </p:nvCxnSpPr>
        <p:spPr>
          <a:xfrm flipH="1">
            <a:off x="3071817" y="3295502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03">
            <a:extLst>
              <a:ext uri="{FF2B5EF4-FFF2-40B4-BE49-F238E27FC236}">
                <a16:creationId xmlns:a16="http://schemas.microsoft.com/office/drawing/2014/main" id="{F3A36036-B4E5-46D9-920C-BB03187E7310}"/>
              </a:ext>
            </a:extLst>
          </p:cNvPr>
          <p:cNvCxnSpPr/>
          <p:nvPr/>
        </p:nvCxnSpPr>
        <p:spPr>
          <a:xfrm flipH="1">
            <a:off x="3079804" y="4317707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04">
            <a:extLst>
              <a:ext uri="{FF2B5EF4-FFF2-40B4-BE49-F238E27FC236}">
                <a16:creationId xmlns:a16="http://schemas.microsoft.com/office/drawing/2014/main" id="{8E4D2F74-D3FE-4043-A8D6-B32504866CEB}"/>
              </a:ext>
            </a:extLst>
          </p:cNvPr>
          <p:cNvCxnSpPr/>
          <p:nvPr/>
        </p:nvCxnSpPr>
        <p:spPr>
          <a:xfrm flipH="1">
            <a:off x="3081564" y="5217218"/>
            <a:ext cx="216024" cy="0"/>
          </a:xfrm>
          <a:prstGeom prst="straightConnector1">
            <a:avLst/>
          </a:prstGeom>
          <a:ln w="28575">
            <a:solidFill>
              <a:srgbClr val="0B3F7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ussdiagramm: Magnetplattenspeicher 163">
            <a:extLst>
              <a:ext uri="{FF2B5EF4-FFF2-40B4-BE49-F238E27FC236}">
                <a16:creationId xmlns:a16="http://schemas.microsoft.com/office/drawing/2014/main" id="{675FD6B4-2233-422F-99A8-FA8CA7C17B6C}"/>
              </a:ext>
            </a:extLst>
          </p:cNvPr>
          <p:cNvSpPr/>
          <p:nvPr/>
        </p:nvSpPr>
        <p:spPr>
          <a:xfrm>
            <a:off x="1547664" y="2317545"/>
            <a:ext cx="486054" cy="32403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65" name="Gewinkelte Verbindung 17">
            <a:extLst>
              <a:ext uri="{FF2B5EF4-FFF2-40B4-BE49-F238E27FC236}">
                <a16:creationId xmlns:a16="http://schemas.microsoft.com/office/drawing/2014/main" id="{BCE0AA07-8356-42D6-AC71-57B12D51B513}"/>
              </a:ext>
            </a:extLst>
          </p:cNvPr>
          <p:cNvCxnSpPr>
            <a:stCxn id="164" idx="4"/>
          </p:cNvCxnSpPr>
          <p:nvPr/>
        </p:nvCxnSpPr>
        <p:spPr>
          <a:xfrm flipV="1">
            <a:off x="2033718" y="2267871"/>
            <a:ext cx="331757" cy="21169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lussdiagramm: Magnetplattenspeicher 165">
            <a:extLst>
              <a:ext uri="{FF2B5EF4-FFF2-40B4-BE49-F238E27FC236}">
                <a16:creationId xmlns:a16="http://schemas.microsoft.com/office/drawing/2014/main" id="{06F372B1-93DD-460B-AF1F-D379B1DD0BD3}"/>
              </a:ext>
            </a:extLst>
          </p:cNvPr>
          <p:cNvSpPr/>
          <p:nvPr/>
        </p:nvSpPr>
        <p:spPr>
          <a:xfrm>
            <a:off x="1547664" y="3343659"/>
            <a:ext cx="486054" cy="32403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67" name="Gewinkelte Verbindung 91">
            <a:extLst>
              <a:ext uri="{FF2B5EF4-FFF2-40B4-BE49-F238E27FC236}">
                <a16:creationId xmlns:a16="http://schemas.microsoft.com/office/drawing/2014/main" id="{2E660AFB-B72E-41EE-B615-1E2D75262B4C}"/>
              </a:ext>
            </a:extLst>
          </p:cNvPr>
          <p:cNvCxnSpPr>
            <a:stCxn id="166" idx="4"/>
          </p:cNvCxnSpPr>
          <p:nvPr/>
        </p:nvCxnSpPr>
        <p:spPr>
          <a:xfrm flipV="1">
            <a:off x="2033718" y="3293985"/>
            <a:ext cx="331757" cy="21169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Flussdiagramm: Magnetplattenspeicher 167">
            <a:extLst>
              <a:ext uri="{FF2B5EF4-FFF2-40B4-BE49-F238E27FC236}">
                <a16:creationId xmlns:a16="http://schemas.microsoft.com/office/drawing/2014/main" id="{067047B1-52F3-41C4-AEF0-706C4C79697E}"/>
              </a:ext>
            </a:extLst>
          </p:cNvPr>
          <p:cNvSpPr/>
          <p:nvPr/>
        </p:nvSpPr>
        <p:spPr>
          <a:xfrm>
            <a:off x="1547664" y="4369773"/>
            <a:ext cx="486054" cy="32403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69" name="Gewinkelte Verbindung 96">
            <a:extLst>
              <a:ext uri="{FF2B5EF4-FFF2-40B4-BE49-F238E27FC236}">
                <a16:creationId xmlns:a16="http://schemas.microsoft.com/office/drawing/2014/main" id="{EB98D939-855D-400D-85F2-3D9E5AD58664}"/>
              </a:ext>
            </a:extLst>
          </p:cNvPr>
          <p:cNvCxnSpPr>
            <a:stCxn id="168" idx="4"/>
          </p:cNvCxnSpPr>
          <p:nvPr/>
        </p:nvCxnSpPr>
        <p:spPr>
          <a:xfrm flipV="1">
            <a:off x="2033718" y="4320099"/>
            <a:ext cx="331757" cy="21169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Flussdiagramm: Magnetplattenspeicher 169">
            <a:extLst>
              <a:ext uri="{FF2B5EF4-FFF2-40B4-BE49-F238E27FC236}">
                <a16:creationId xmlns:a16="http://schemas.microsoft.com/office/drawing/2014/main" id="{41742D39-DE7D-4731-9565-6E901D0920F2}"/>
              </a:ext>
            </a:extLst>
          </p:cNvPr>
          <p:cNvSpPr/>
          <p:nvPr/>
        </p:nvSpPr>
        <p:spPr>
          <a:xfrm>
            <a:off x="1547664" y="5287875"/>
            <a:ext cx="486054" cy="32403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Data</a:t>
            </a:r>
          </a:p>
        </p:txBody>
      </p:sp>
      <p:cxnSp>
        <p:nvCxnSpPr>
          <p:cNvPr id="171" name="Gewinkelte Verbindung 101">
            <a:extLst>
              <a:ext uri="{FF2B5EF4-FFF2-40B4-BE49-F238E27FC236}">
                <a16:creationId xmlns:a16="http://schemas.microsoft.com/office/drawing/2014/main" id="{AF4DB753-72FA-4041-9323-C75FB7E8608D}"/>
              </a:ext>
            </a:extLst>
          </p:cNvPr>
          <p:cNvCxnSpPr>
            <a:stCxn id="170" idx="4"/>
          </p:cNvCxnSpPr>
          <p:nvPr/>
        </p:nvCxnSpPr>
        <p:spPr>
          <a:xfrm flipV="1">
            <a:off x="2033718" y="5218201"/>
            <a:ext cx="331757" cy="23169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hteck 171">
            <a:extLst>
              <a:ext uri="{FF2B5EF4-FFF2-40B4-BE49-F238E27FC236}">
                <a16:creationId xmlns:a16="http://schemas.microsoft.com/office/drawing/2014/main" id="{6D7488C9-9649-4C04-ABD6-746E62AEFBE2}"/>
              </a:ext>
            </a:extLst>
          </p:cNvPr>
          <p:cNvSpPr/>
          <p:nvPr/>
        </p:nvSpPr>
        <p:spPr>
          <a:xfrm>
            <a:off x="1547664" y="1894161"/>
            <a:ext cx="486054" cy="270030"/>
          </a:xfrm>
          <a:prstGeom prst="rect">
            <a:avLst/>
          </a:prstGeom>
          <a:solidFill>
            <a:srgbClr val="C0E4FE"/>
          </a:solidFill>
          <a:ln w="12700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Solver</a:t>
            </a:r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65D47FE1-02C3-4093-982E-1B03A73D9B9B}"/>
              </a:ext>
            </a:extLst>
          </p:cNvPr>
          <p:cNvSpPr/>
          <p:nvPr/>
        </p:nvSpPr>
        <p:spPr>
          <a:xfrm>
            <a:off x="1547664" y="2920275"/>
            <a:ext cx="486054" cy="270030"/>
          </a:xfrm>
          <a:prstGeom prst="rect">
            <a:avLst/>
          </a:prstGeom>
          <a:solidFill>
            <a:srgbClr val="C0E4FE"/>
          </a:solidFill>
          <a:ln w="12700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Solver</a:t>
            </a:r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8CC96343-2C20-4D8B-966D-7A7BE7D8AC42}"/>
              </a:ext>
            </a:extLst>
          </p:cNvPr>
          <p:cNvSpPr/>
          <p:nvPr/>
        </p:nvSpPr>
        <p:spPr>
          <a:xfrm>
            <a:off x="1547664" y="3946389"/>
            <a:ext cx="486054" cy="270030"/>
          </a:xfrm>
          <a:prstGeom prst="rect">
            <a:avLst/>
          </a:prstGeom>
          <a:solidFill>
            <a:srgbClr val="C0E4FE"/>
          </a:solidFill>
          <a:ln w="12700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Solver</a:t>
            </a:r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EC9DC95E-CB7E-48ED-B74A-9F6DD884DFEB}"/>
              </a:ext>
            </a:extLst>
          </p:cNvPr>
          <p:cNvSpPr/>
          <p:nvPr/>
        </p:nvSpPr>
        <p:spPr>
          <a:xfrm>
            <a:off x="1547664" y="4864491"/>
            <a:ext cx="486054" cy="270030"/>
          </a:xfrm>
          <a:prstGeom prst="rect">
            <a:avLst/>
          </a:prstGeom>
          <a:solidFill>
            <a:srgbClr val="C0E4FE"/>
          </a:solidFill>
          <a:ln w="12700">
            <a:solidFill>
              <a:srgbClr val="0B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>
                <a:solidFill>
                  <a:srgbClr val="0B3F77"/>
                </a:solidFill>
                <a:latin typeface="Calibri" panose="020F0502020204030204" pitchFamily="34" charset="0"/>
              </a:rPr>
              <a:t>Solver</a:t>
            </a:r>
          </a:p>
        </p:txBody>
      </p:sp>
      <p:cxnSp>
        <p:nvCxnSpPr>
          <p:cNvPr id="176" name="Gewinkelte Verbindung 73">
            <a:extLst>
              <a:ext uri="{FF2B5EF4-FFF2-40B4-BE49-F238E27FC236}">
                <a16:creationId xmlns:a16="http://schemas.microsoft.com/office/drawing/2014/main" id="{17C0B935-59C9-444B-82BE-6A0C4412D43C}"/>
              </a:ext>
            </a:extLst>
          </p:cNvPr>
          <p:cNvCxnSpPr>
            <a:stCxn id="172" idx="3"/>
          </p:cNvCxnSpPr>
          <p:nvPr/>
        </p:nvCxnSpPr>
        <p:spPr>
          <a:xfrm>
            <a:off x="2033718" y="2029176"/>
            <a:ext cx="331757" cy="238695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winkelte Verbindung 105">
            <a:extLst>
              <a:ext uri="{FF2B5EF4-FFF2-40B4-BE49-F238E27FC236}">
                <a16:creationId xmlns:a16="http://schemas.microsoft.com/office/drawing/2014/main" id="{1B9CC20A-6984-4290-AF77-819B6038AB87}"/>
              </a:ext>
            </a:extLst>
          </p:cNvPr>
          <p:cNvCxnSpPr>
            <a:stCxn id="173" idx="3"/>
          </p:cNvCxnSpPr>
          <p:nvPr/>
        </p:nvCxnSpPr>
        <p:spPr>
          <a:xfrm>
            <a:off x="2033718" y="3055290"/>
            <a:ext cx="331757" cy="238695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winkelte Verbindung 106">
            <a:extLst>
              <a:ext uri="{FF2B5EF4-FFF2-40B4-BE49-F238E27FC236}">
                <a16:creationId xmlns:a16="http://schemas.microsoft.com/office/drawing/2014/main" id="{2252B132-6453-49BD-928C-5B5599603E2F}"/>
              </a:ext>
            </a:extLst>
          </p:cNvPr>
          <p:cNvCxnSpPr>
            <a:stCxn id="174" idx="3"/>
          </p:cNvCxnSpPr>
          <p:nvPr/>
        </p:nvCxnSpPr>
        <p:spPr>
          <a:xfrm>
            <a:off x="2033718" y="4081404"/>
            <a:ext cx="331757" cy="241367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winkelte Verbindung 107">
            <a:extLst>
              <a:ext uri="{FF2B5EF4-FFF2-40B4-BE49-F238E27FC236}">
                <a16:creationId xmlns:a16="http://schemas.microsoft.com/office/drawing/2014/main" id="{99291C5D-47EE-478E-B8FF-9EB86E4737CA}"/>
              </a:ext>
            </a:extLst>
          </p:cNvPr>
          <p:cNvCxnSpPr>
            <a:stCxn id="175" idx="3"/>
          </p:cNvCxnSpPr>
          <p:nvPr/>
        </p:nvCxnSpPr>
        <p:spPr>
          <a:xfrm>
            <a:off x="2033718" y="4999506"/>
            <a:ext cx="331757" cy="218696"/>
          </a:xfrm>
          <a:prstGeom prst="bentConnector3">
            <a:avLst>
              <a:gd name="adj1" fmla="val 50000"/>
            </a:avLst>
          </a:prstGeom>
          <a:ln w="28575">
            <a:solidFill>
              <a:srgbClr val="0B3F7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11">
            <a:extLst>
              <a:ext uri="{FF2B5EF4-FFF2-40B4-BE49-F238E27FC236}">
                <a16:creationId xmlns:a16="http://schemas.microsoft.com/office/drawing/2014/main" id="{1133A371-F27D-453D-B09A-E061EDB5CF9C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visualization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D6FBC4C0-02EF-48F7-A987-2440BE24330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1.2 computational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60837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BA095A3B-3282-4CF3-9E61-30855091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Software Tool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A63464E-4E6A-48D8-BB3B-78EE0AC3A72B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A9F359-3B15-4BA8-8BCD-9DF782EFA672}"/>
              </a:ext>
            </a:extLst>
          </p:cNvPr>
          <p:cNvGrpSpPr/>
          <p:nvPr/>
        </p:nvGrpSpPr>
        <p:grpSpPr>
          <a:xfrm>
            <a:off x="1950772" y="1325567"/>
            <a:ext cx="5355667" cy="5054961"/>
            <a:chOff x="1950772" y="1325567"/>
            <a:chExt cx="5355667" cy="5054961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729E09B-C003-4FF8-A312-787A2FCA4787}"/>
                </a:ext>
              </a:extLst>
            </p:cNvPr>
            <p:cNvSpPr/>
            <p:nvPr/>
          </p:nvSpPr>
          <p:spPr>
            <a:xfrm>
              <a:off x="3073233" y="1325567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14766" tIns="544380" rIns="414766" bIns="116653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Physics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D8A179A-1549-4182-99EC-373BF75F8F3A}"/>
                </a:ext>
              </a:extLst>
            </p:cNvPr>
            <p:cNvSpPr/>
            <p:nvPr/>
          </p:nvSpPr>
          <p:spPr>
            <a:xfrm>
              <a:off x="1950772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4">
                <a:alpha val="50000"/>
                <a:hueOff val="-11760014"/>
                <a:satOff val="-100000"/>
                <a:lumOff val="2431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2929" tIns="803609" rIns="951369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HPC</a:t>
              </a: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671B934-828C-47F5-A67F-15EC3DA8C912}"/>
                </a:ext>
              </a:extLst>
            </p:cNvPr>
            <p:cNvSpPr/>
            <p:nvPr/>
          </p:nvSpPr>
          <p:spPr>
            <a:xfrm>
              <a:off x="4195694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89CB6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fillRef>
            <a:effect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51370" tIns="803609" rIns="292928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362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72110" y="2060848"/>
            <a:ext cx="3042332" cy="2674438"/>
          </a:xfrm>
          <a:prstGeom prst="rect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0708" y="2060848"/>
            <a:ext cx="8543292" cy="405045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of arbitrary type and source</a:t>
            </a: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„Variety“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amounts of data </a:t>
            </a: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„Volume“</a:t>
            </a:r>
          </a:p>
          <a:p>
            <a:pPr lvl="1">
              <a:spcBef>
                <a:spcPts val="400"/>
              </a:spcBef>
              <a:buClr>
                <a:srgbClr val="0B3F77"/>
              </a:buClr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Very large data sets (e.g. simulation results)</a:t>
            </a:r>
          </a:p>
          <a:p>
            <a:pPr lvl="1">
              <a:spcBef>
                <a:spcPts val="400"/>
              </a:spcBef>
              <a:buClr>
                <a:srgbClr val="0B3F77"/>
              </a:buClr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Many smaller data sets (e.g. real time sensor data)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performance access to data</a:t>
            </a:r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„Velocity“</a:t>
            </a:r>
          </a:p>
          <a:p>
            <a:pPr lvl="1">
              <a:spcBef>
                <a:spcPts val="400"/>
              </a:spcBef>
              <a:buClr>
                <a:srgbClr val="0B3F77"/>
              </a:buClr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Visualization, processing of sensor data, etc.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Immutable data (certification) </a:t>
            </a: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„Validity“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gain of information from data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„Value“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data storage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security</a:t>
            </a:r>
          </a:p>
          <a:p>
            <a:pPr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 data management (revisions)</a:t>
            </a:r>
          </a:p>
          <a:p>
            <a:pPr marL="310896" indent="-228600">
              <a:spcBef>
                <a:spcPts val="800"/>
              </a:spcBef>
              <a:buClr>
                <a:srgbClr val="0B3F77"/>
              </a:buClr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2131" y="3144151"/>
            <a:ext cx="13730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Big-Data</a:t>
            </a:r>
          </a:p>
        </p:txBody>
      </p:sp>
      <p:sp>
        <p:nvSpPr>
          <p:cNvPr id="8" name="Right Brace 7"/>
          <p:cNvSpPr/>
          <p:nvPr/>
        </p:nvSpPr>
        <p:spPr>
          <a:xfrm>
            <a:off x="7280599" y="2177438"/>
            <a:ext cx="270030" cy="247569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232A9E7-C8B3-490A-9BCB-DBE0D6DC214D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simulation data management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2DF5D87-6F2D-4D7C-90D9-E6F74802C2B6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1.3 data management </a:t>
            </a:r>
            <a:r>
              <a:rPr lang="en-US" dirty="0">
                <a:solidFill>
                  <a:schemeClr val="accent1"/>
                </a:solidFill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140100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1.3 data management </a:t>
            </a:r>
            <a:r>
              <a:rPr lang="en-US" dirty="0">
                <a:solidFill>
                  <a:schemeClr val="accent1"/>
                </a:solidFill>
              </a:rPr>
              <a:t>data analytics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273BF4-3E05-4F6A-B80C-0D1D50C1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03632"/>
            <a:ext cx="3960440" cy="309615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DA4C4CB-D0E4-41A2-9132-F0A99361563C}"/>
              </a:ext>
            </a:extLst>
          </p:cNvPr>
          <p:cNvSpPr txBox="1"/>
          <p:nvPr/>
        </p:nvSpPr>
        <p:spPr>
          <a:xfrm>
            <a:off x="467544" y="4797152"/>
            <a:ext cx="85025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stored in </a:t>
            </a:r>
            <a:r>
              <a:rPr lang="en-US" b="1" dirty="0">
                <a:solidFill>
                  <a:schemeClr val="accent1"/>
                </a:solidFill>
              </a:rPr>
              <a:t>file system </a:t>
            </a:r>
            <a:r>
              <a:rPr lang="en-US" dirty="0"/>
              <a:t>does not allow for efficient data analysis </a:t>
            </a:r>
            <a:r>
              <a:rPr lang="en-US" dirty="0">
                <a:sym typeface="Wingdings" panose="05000000000000000000" pitchFamily="2" charset="2"/>
              </a:rPr>
              <a:t>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Data Base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Additional </a:t>
            </a:r>
            <a:r>
              <a:rPr lang="en-US" b="1" dirty="0">
                <a:solidFill>
                  <a:schemeClr val="accent1"/>
                </a:solidFill>
              </a:rPr>
              <a:t>meta data </a:t>
            </a:r>
            <a:r>
              <a:rPr lang="en-US" dirty="0"/>
              <a:t>can be generated at any time by running distributed analysis on </a:t>
            </a:r>
            <a:br>
              <a:rPr lang="en-US" dirty="0"/>
            </a:br>
            <a:r>
              <a:rPr lang="en-US" dirty="0"/>
              <a:t>database (lambda layer) </a:t>
            </a:r>
            <a:r>
              <a:rPr lang="en-US" dirty="0">
                <a:sym typeface="Wingdings" panose="05000000000000000000" pitchFamily="2" charset="2"/>
              </a:rPr>
              <a:t>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Flexible Analytics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9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Potential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applications</a:t>
            </a:r>
            <a:r>
              <a:rPr lang="en-US" dirty="0">
                <a:sym typeface="Wingdings" panose="05000000000000000000" pitchFamily="2" charset="2"/>
              </a:rPr>
              <a:t>: Knowledge capture, statistics, training data for AI, …, ?</a:t>
            </a:r>
            <a:endParaRPr lang="en-US" dirty="0"/>
          </a:p>
        </p:txBody>
      </p:sp>
      <p:pic>
        <p:nvPicPr>
          <p:cNvPr id="9" name="Grafik 8" descr="Ein Bild, das Tasse, drinnen, Tisch, sitzend enthält.&#10;&#10;Automatisch generierte Beschreibung">
            <a:extLst>
              <a:ext uri="{FF2B5EF4-FFF2-40B4-BE49-F238E27FC236}">
                <a16:creationId xmlns:a16="http://schemas.microsoft.com/office/drawing/2014/main" id="{EB4DE54C-D25A-47F3-A952-54C2956A0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25242"/>
            <a:ext cx="2449513" cy="28529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3A9258-089C-4C4B-8AAD-2D87674811AD}"/>
              </a:ext>
            </a:extLst>
          </p:cNvPr>
          <p:cNvSpPr txBox="1"/>
          <p:nvPr/>
        </p:nvSpPr>
        <p:spPr>
          <a:xfrm>
            <a:off x="5002416" y="2762364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41784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3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DAE45B-2A58-4273-8A4A-BF926ADC2561}"/>
              </a:ext>
            </a:extLst>
          </p:cNvPr>
          <p:cNvSpPr txBox="1"/>
          <p:nvPr/>
        </p:nvSpPr>
        <p:spPr>
          <a:xfrm>
            <a:off x="398661" y="15077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979E55-2871-408D-92E4-E3F999AC8308}"/>
              </a:ext>
            </a:extLst>
          </p:cNvPr>
          <p:cNvSpPr txBox="1"/>
          <p:nvPr/>
        </p:nvSpPr>
        <p:spPr>
          <a:xfrm>
            <a:off x="858358" y="187110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275CB7-E52B-4C03-A4D2-65F4B07F9514}"/>
              </a:ext>
            </a:extLst>
          </p:cNvPr>
          <p:cNvSpPr txBox="1"/>
          <p:nvPr/>
        </p:nvSpPr>
        <p:spPr>
          <a:xfrm>
            <a:off x="852882" y="222948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C6C972-9B66-4A7B-A010-15A8ACEEC496}"/>
              </a:ext>
            </a:extLst>
          </p:cNvPr>
          <p:cNvSpPr txBox="1"/>
          <p:nvPr/>
        </p:nvSpPr>
        <p:spPr>
          <a:xfrm>
            <a:off x="841019" y="260090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0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BA095A3B-3282-4CF3-9E61-30855091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2.1 System requirements </a:t>
            </a:r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A9F359-3B15-4BA8-8BCD-9DF782EFA672}"/>
              </a:ext>
            </a:extLst>
          </p:cNvPr>
          <p:cNvGrpSpPr/>
          <p:nvPr/>
        </p:nvGrpSpPr>
        <p:grpSpPr>
          <a:xfrm>
            <a:off x="1950772" y="1325567"/>
            <a:ext cx="5355667" cy="5054961"/>
            <a:chOff x="1950772" y="1325567"/>
            <a:chExt cx="5355667" cy="5054961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729E09B-C003-4FF8-A312-787A2FCA4787}"/>
                </a:ext>
              </a:extLst>
            </p:cNvPr>
            <p:cNvSpPr/>
            <p:nvPr/>
          </p:nvSpPr>
          <p:spPr>
            <a:xfrm>
              <a:off x="3073233" y="1325567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00B0F0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14766" tIns="544380" rIns="414766" bIns="116653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671B934-828C-47F5-A67F-15EC3DA8C912}"/>
                </a:ext>
              </a:extLst>
            </p:cNvPr>
            <p:cNvSpPr/>
            <p:nvPr/>
          </p:nvSpPr>
          <p:spPr>
            <a:xfrm>
              <a:off x="4195694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89CB6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fillRef>
            <a:effect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51370" tIns="803609" rIns="292928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D8A179A-1549-4182-99EC-373BF75F8F3A}"/>
                </a:ext>
              </a:extLst>
            </p:cNvPr>
            <p:cNvSpPr/>
            <p:nvPr/>
          </p:nvSpPr>
          <p:spPr>
            <a:xfrm>
              <a:off x="1950772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FF993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4">
                <a:alpha val="50000"/>
                <a:hueOff val="-11760014"/>
                <a:satOff val="-100000"/>
                <a:lumOff val="2431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2929" tIns="803609" rIns="951369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HPC</a:t>
              </a: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A63464E-4E6A-48D8-BB3B-78EE0AC3A72B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</p:spTree>
    <p:extLst>
      <p:ext uri="{BB962C8B-B14F-4D97-AF65-F5344CB8AC3E}">
        <p14:creationId xmlns:p14="http://schemas.microsoft.com/office/powerpoint/2010/main" val="15986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19624" y="1556792"/>
            <a:ext cx="8712968" cy="4968552"/>
          </a:xfrm>
          <a:prstGeom prst="rect">
            <a:avLst/>
          </a:prstGeom>
          <a:solidFill>
            <a:srgbClr val="C0E4FE"/>
          </a:solidFill>
          <a:ln w="22225" cap="sq" algn="ctr">
            <a:noFill/>
            <a:miter lim="800000"/>
            <a:headEnd/>
            <a:tailEnd/>
          </a:ln>
          <a:effectLst/>
        </p:spPr>
        <p:txBody>
          <a:bodyPr wrap="square" lIns="91436" tIns="457178" rIns="91436" bIns="457178" rtlCol="0" anchor="ctr">
            <a:noAutofit/>
          </a:bodyPr>
          <a:lstStyle/>
          <a:p>
            <a:pPr defTabSz="685766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720" y="2217664"/>
            <a:ext cx="7938882" cy="3834426"/>
          </a:xfrm>
          <a:prstGeom prst="rect">
            <a:avLst/>
          </a:prstGeom>
          <a:solidFill>
            <a:srgbClr val="0B3F77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36" tIns="457178" rIns="91436" bIns="457178" rtlCol="0" anchor="ctr">
            <a:noAutofit/>
          </a:bodyPr>
          <a:lstStyle/>
          <a:p>
            <a:pPr defTabSz="685766"/>
            <a:endParaRPr lang="en-US" sz="1350" b="1" dirty="0">
              <a:solidFill>
                <a:srgbClr val="FFFFFF"/>
              </a:solidFill>
              <a:latin typeface="Calibri" panose="020F0502020204030204" pitchFamily="34" charset="0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970" y="2595706"/>
            <a:ext cx="7128791" cy="3231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System Simulation (Model Based Systems Engineering)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942" y="1737683"/>
            <a:ext cx="7668852" cy="3231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B3F77"/>
                </a:solidFill>
                <a:latin typeface="Calibri" panose="020F0502020204030204" pitchFamily="34" charset="0"/>
              </a:rPr>
              <a:t>Integration Platform (Automation / Optimization)</a:t>
            </a:r>
          </a:p>
        </p:txBody>
      </p:sp>
      <p:sp>
        <p:nvSpPr>
          <p:cNvPr id="14" name="Rectangle 5"/>
          <p:cNvSpPr/>
          <p:nvPr/>
        </p:nvSpPr>
        <p:spPr>
          <a:xfrm>
            <a:off x="599721" y="3297784"/>
            <a:ext cx="6799088" cy="1512168"/>
          </a:xfrm>
          <a:prstGeom prst="rect">
            <a:avLst/>
          </a:prstGeom>
          <a:solidFill>
            <a:srgbClr val="E87722"/>
          </a:solidFill>
          <a:ln w="28575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734" tIns="84734" rIns="84734" bIns="84734" numCol="1" spcCol="1270" anchor="ctr" anchorCtr="0">
            <a:noAutofit/>
          </a:bodyPr>
          <a:lstStyle/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Multi-Domain / Multi-Scale Simulation</a:t>
            </a:r>
          </a:p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6071329" y="4156212"/>
            <a:ext cx="1318469" cy="655809"/>
          </a:xfrm>
          <a:prstGeom prst="rect">
            <a:avLst/>
          </a:prstGeom>
          <a:solidFill>
            <a:srgbClr val="E877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</a:p>
        </p:txBody>
      </p:sp>
      <p:sp>
        <p:nvSpPr>
          <p:cNvPr id="16" name="Rectangle 5"/>
          <p:cNvSpPr/>
          <p:nvPr/>
        </p:nvSpPr>
        <p:spPr>
          <a:xfrm>
            <a:off x="599720" y="4156212"/>
            <a:ext cx="1318469" cy="655809"/>
          </a:xfrm>
          <a:prstGeom prst="rect">
            <a:avLst/>
          </a:prstGeom>
          <a:solidFill>
            <a:srgbClr val="E877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Model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Preparation</a:t>
            </a:r>
          </a:p>
        </p:txBody>
      </p:sp>
      <p:sp>
        <p:nvSpPr>
          <p:cNvPr id="11" name="Rectangle 5"/>
          <p:cNvSpPr/>
          <p:nvPr/>
        </p:nvSpPr>
        <p:spPr>
          <a:xfrm>
            <a:off x="1912867" y="4149489"/>
            <a:ext cx="4158462" cy="655809"/>
          </a:xfrm>
          <a:prstGeom prst="rect">
            <a:avLst/>
          </a:prstGeom>
          <a:solidFill>
            <a:srgbClr val="E877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</a:rPr>
              <a:t>High Performance Computing (HPC)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99721" y="4155156"/>
            <a:ext cx="679908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43643" y="4156212"/>
            <a:ext cx="0" cy="6537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61245" y="4158518"/>
            <a:ext cx="0" cy="6537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9721" y="4809952"/>
            <a:ext cx="7938882" cy="1242138"/>
          </a:xfrm>
          <a:prstGeom prst="rect">
            <a:avLst/>
          </a:prstGeom>
          <a:solidFill>
            <a:srgbClr val="002943"/>
          </a:solidFill>
          <a:ln>
            <a:noFill/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8287" tIns="18287" rIns="18287" bIns="18287" anchor="ctr"/>
          <a:lstStyle/>
          <a:p>
            <a:pPr algn="ctr" defTabSz="685766"/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Storage and Processing of Large Data Sets (Big Data)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85B105ED-D5CB-432D-8405-4B5793706C4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2.1 System requirements </a:t>
            </a:r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637714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DAE45B-2A58-4273-8A4A-BF926ADC2561}"/>
              </a:ext>
            </a:extLst>
          </p:cNvPr>
          <p:cNvSpPr txBox="1"/>
          <p:nvPr/>
        </p:nvSpPr>
        <p:spPr>
          <a:xfrm>
            <a:off x="398661" y="15077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979E55-2871-408D-92E4-E3F999AC8308}"/>
              </a:ext>
            </a:extLst>
          </p:cNvPr>
          <p:cNvSpPr txBox="1"/>
          <p:nvPr/>
        </p:nvSpPr>
        <p:spPr>
          <a:xfrm>
            <a:off x="858358" y="187110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275CB7-E52B-4C03-A4D2-65F4B07F9514}"/>
              </a:ext>
            </a:extLst>
          </p:cNvPr>
          <p:cNvSpPr txBox="1"/>
          <p:nvPr/>
        </p:nvSpPr>
        <p:spPr>
          <a:xfrm>
            <a:off x="852882" y="222948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C6C972-9B66-4A7B-A010-15A8ACEEC496}"/>
              </a:ext>
            </a:extLst>
          </p:cNvPr>
          <p:cNvSpPr txBox="1"/>
          <p:nvPr/>
        </p:nvSpPr>
        <p:spPr>
          <a:xfrm>
            <a:off x="841019" y="260090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125E9A-7F83-4B48-A400-B28B0926CC86}"/>
              </a:ext>
            </a:extLst>
          </p:cNvPr>
          <p:cNvSpPr txBox="1"/>
          <p:nvPr/>
        </p:nvSpPr>
        <p:spPr>
          <a:xfrm>
            <a:off x="825381" y="336494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51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2.2 why </a:t>
            </a:r>
            <a:r>
              <a:rPr lang="en-US" dirty="0">
                <a:solidFill>
                  <a:schemeClr val="accent1"/>
                </a:solidFill>
              </a:rPr>
              <a:t>open twin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E65AE8-6404-4308-9511-00350F4A8756}"/>
              </a:ext>
            </a:extLst>
          </p:cNvPr>
          <p:cNvSpPr txBox="1"/>
          <p:nvPr/>
        </p:nvSpPr>
        <p:spPr>
          <a:xfrm>
            <a:off x="544528" y="1340768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lots of powerful solutions available already – </a:t>
            </a:r>
            <a:r>
              <a:rPr lang="en-US" b="1" dirty="0">
                <a:solidFill>
                  <a:schemeClr val="accent1"/>
                </a:solidFill>
              </a:rPr>
              <a:t>why Open Twin?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6" name="Grafik 5" descr="Ein Bild, das Transport, Rad, Fahrrad, aus Holz enthält.&#10;&#10;Automatisch generierte Beschreibung">
            <a:extLst>
              <a:ext uri="{FF2B5EF4-FFF2-40B4-BE49-F238E27FC236}">
                <a16:creationId xmlns:a16="http://schemas.microsoft.com/office/drawing/2014/main" id="{18D52000-EF2F-4653-8D80-0F96553A6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77" y="1772816"/>
            <a:ext cx="4409245" cy="40050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00EB92-7934-456F-85A4-BB7C652046FD}"/>
              </a:ext>
            </a:extLst>
          </p:cNvPr>
          <p:cNvSpPr txBox="1"/>
          <p:nvPr/>
        </p:nvSpPr>
        <p:spPr>
          <a:xfrm>
            <a:off x="1763688" y="5807497"/>
            <a:ext cx="569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Are we going to </a:t>
            </a:r>
            <a:r>
              <a:rPr lang="en-US" sz="2800" b="1" dirty="0">
                <a:solidFill>
                  <a:schemeClr val="accent1"/>
                </a:solidFill>
              </a:rPr>
              <a:t>re-invent</a:t>
            </a:r>
            <a:r>
              <a:rPr lang="en-US" sz="2800" b="1" dirty="0"/>
              <a:t> the wheel?</a:t>
            </a:r>
          </a:p>
        </p:txBody>
      </p:sp>
    </p:spTree>
    <p:extLst>
      <p:ext uri="{BB962C8B-B14F-4D97-AF65-F5344CB8AC3E}">
        <p14:creationId xmlns:p14="http://schemas.microsoft.com/office/powerpoint/2010/main" val="3623696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2.2 why </a:t>
            </a:r>
            <a:r>
              <a:rPr lang="en-US" dirty="0">
                <a:solidFill>
                  <a:schemeClr val="accent1"/>
                </a:solidFill>
              </a:rPr>
              <a:t>open twin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E65AE8-6404-4308-9511-00350F4A8756}"/>
              </a:ext>
            </a:extLst>
          </p:cNvPr>
          <p:cNvSpPr txBox="1"/>
          <p:nvPr/>
        </p:nvSpPr>
        <p:spPr>
          <a:xfrm>
            <a:off x="845586" y="1270563"/>
            <a:ext cx="7560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No! The Open Twin </a:t>
            </a:r>
            <a:r>
              <a:rPr lang="en-US" sz="2800" b="1" dirty="0">
                <a:solidFill>
                  <a:schemeClr val="accent1"/>
                </a:solidFill>
              </a:rPr>
              <a:t>integrates</a:t>
            </a:r>
            <a:r>
              <a:rPr lang="en-US" sz="2800" b="1" dirty="0"/>
              <a:t> existing technology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C61145-06CA-4DE8-A5EF-8AD2124E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46627"/>
            <a:ext cx="5883582" cy="407847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A939580-7272-403E-B684-80CEC0C36A20}"/>
              </a:ext>
            </a:extLst>
          </p:cNvPr>
          <p:cNvSpPr txBox="1"/>
          <p:nvPr/>
        </p:nvSpPr>
        <p:spPr>
          <a:xfrm>
            <a:off x="2051720" y="5930116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 provide </a:t>
            </a:r>
            <a:r>
              <a:rPr lang="en-US" sz="2800" b="1" dirty="0">
                <a:solidFill>
                  <a:schemeClr val="accent1"/>
                </a:solidFill>
              </a:rPr>
              <a:t>more powerful </a:t>
            </a:r>
            <a:r>
              <a:rPr lang="en-US" sz="2800" b="1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5868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2.2 why </a:t>
            </a:r>
            <a:r>
              <a:rPr lang="en-US" dirty="0">
                <a:solidFill>
                  <a:schemeClr val="accent1"/>
                </a:solidFill>
              </a:rPr>
              <a:t>open twin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822D6A-3710-4F0F-8A78-687D7285CA49}"/>
              </a:ext>
            </a:extLst>
          </p:cNvPr>
          <p:cNvSpPr txBox="1"/>
          <p:nvPr/>
        </p:nvSpPr>
        <p:spPr>
          <a:xfrm>
            <a:off x="554878" y="1772816"/>
            <a:ext cx="756084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large variety </a:t>
            </a:r>
            <a:r>
              <a:rPr lang="en-US" dirty="0"/>
              <a:t>of </a:t>
            </a:r>
            <a:r>
              <a:rPr lang="en-US" b="1" dirty="0">
                <a:solidFill>
                  <a:schemeClr val="accent1"/>
                </a:solidFill>
              </a:rPr>
              <a:t>commercial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in-house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academic</a:t>
            </a:r>
            <a:r>
              <a:rPr lang="en-US" dirty="0"/>
              <a:t> solutions are available (e.g. </a:t>
            </a:r>
            <a:r>
              <a:rPr lang="en-US" dirty="0" err="1"/>
              <a:t>Onelab</a:t>
            </a:r>
            <a:r>
              <a:rPr lang="en-US" dirty="0"/>
              <a:t>, </a:t>
            </a:r>
            <a:r>
              <a:rPr lang="en-US" dirty="0" err="1"/>
              <a:t>getDP</a:t>
            </a:r>
            <a:r>
              <a:rPr lang="en-US" dirty="0"/>
              <a:t>, Moose, </a:t>
            </a:r>
            <a:r>
              <a:rPr lang="en-US" dirty="0" err="1"/>
              <a:t>ngsolv</a:t>
            </a:r>
            <a:r>
              <a:rPr lang="en-US" dirty="0"/>
              <a:t>,…)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In-house or academic tools often </a:t>
            </a:r>
            <a:r>
              <a:rPr lang="en-US" b="1" dirty="0">
                <a:solidFill>
                  <a:schemeClr val="accent1"/>
                </a:solidFill>
              </a:rPr>
              <a:t>don’t have the necessary infrastructure</a:t>
            </a:r>
            <a:r>
              <a:rPr lang="en-US" dirty="0"/>
              <a:t> (pre- / post-processing, data management) to support industrial application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When developing research codes, often </a:t>
            </a:r>
            <a:r>
              <a:rPr lang="en-US" b="1" dirty="0">
                <a:solidFill>
                  <a:schemeClr val="accent1"/>
                </a:solidFill>
              </a:rPr>
              <a:t>simple infrastructures</a:t>
            </a:r>
            <a:r>
              <a:rPr lang="en-US" dirty="0"/>
              <a:t> are developed repeatedly (re-inventing the wheel)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Commercial solutions are often </a:t>
            </a:r>
            <a:r>
              <a:rPr lang="en-US" b="1" dirty="0">
                <a:solidFill>
                  <a:schemeClr val="accent1"/>
                </a:solidFill>
              </a:rPr>
              <a:t>not open </a:t>
            </a:r>
            <a:r>
              <a:rPr lang="en-US" dirty="0"/>
              <a:t>enough to integrate third party solutions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Open Twin provides existing solutions with an infrastructure </a:t>
            </a:r>
            <a:r>
              <a:rPr lang="en-US" dirty="0"/>
              <a:t>to handle: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complex (coupled) physics problems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large amounts of data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heavy computations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many computations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1D06C638-0194-4F98-94DA-FE7996CDB389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The purpose of open Twin is integration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45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2.2 why </a:t>
            </a:r>
            <a:r>
              <a:rPr lang="en-US" dirty="0">
                <a:solidFill>
                  <a:schemeClr val="accent1"/>
                </a:solidFill>
              </a:rPr>
              <a:t>open twin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724F935-7D94-4CB8-9206-F4F449BE42A5}"/>
              </a:ext>
            </a:extLst>
          </p:cNvPr>
          <p:cNvSpPr txBox="1"/>
          <p:nvPr/>
        </p:nvSpPr>
        <p:spPr>
          <a:xfrm>
            <a:off x="551313" y="1728534"/>
            <a:ext cx="756084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accent1"/>
              </a:solidFill>
            </a:endParaRPr>
          </a:p>
          <a:p>
            <a:endParaRPr lang="en-US" sz="9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application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Supports </a:t>
            </a:r>
            <a:r>
              <a:rPr lang="en-US" b="1" dirty="0">
                <a:solidFill>
                  <a:schemeClr val="accent1"/>
                </a:solidFill>
              </a:rPr>
              <a:t>local</a:t>
            </a:r>
            <a:r>
              <a:rPr lang="en-US" dirty="0"/>
              <a:t> workstations, compute </a:t>
            </a:r>
            <a:r>
              <a:rPr lang="en-US" b="1" dirty="0">
                <a:solidFill>
                  <a:schemeClr val="accent1"/>
                </a:solidFill>
              </a:rPr>
              <a:t>cluster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cloud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Data is stored in a </a:t>
            </a:r>
            <a:r>
              <a:rPr lang="en-US" b="1" dirty="0">
                <a:solidFill>
                  <a:schemeClr val="accent1"/>
                </a:solidFill>
              </a:rPr>
              <a:t>data base </a:t>
            </a:r>
            <a:r>
              <a:rPr lang="en-US" dirty="0"/>
              <a:t>rather than in the file system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Minimize data transfer </a:t>
            </a:r>
            <a:r>
              <a:rPr lang="en-US" dirty="0"/>
              <a:t>(map &amp; reduce approach, remote visualization)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Open</a:t>
            </a:r>
            <a:r>
              <a:rPr lang="en-US" dirty="0"/>
              <a:t> – allow for integration of existing technology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Open source </a:t>
            </a:r>
            <a:r>
              <a:rPr lang="en-US" dirty="0"/>
              <a:t>– freely available for commercial and non-commercial use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61D6240-F7BC-4E93-8320-4EED24D3DE01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Key capabilities of open Twin - Unique combination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0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DAE45B-2A58-4273-8A4A-BF926ADC2561}"/>
              </a:ext>
            </a:extLst>
          </p:cNvPr>
          <p:cNvSpPr txBox="1"/>
          <p:nvPr/>
        </p:nvSpPr>
        <p:spPr>
          <a:xfrm>
            <a:off x="398661" y="15077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979E55-2871-408D-92E4-E3F999AC8308}"/>
              </a:ext>
            </a:extLst>
          </p:cNvPr>
          <p:cNvSpPr txBox="1"/>
          <p:nvPr/>
        </p:nvSpPr>
        <p:spPr>
          <a:xfrm>
            <a:off x="858358" y="187110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275CB7-E52B-4C03-A4D2-65F4B07F9514}"/>
              </a:ext>
            </a:extLst>
          </p:cNvPr>
          <p:cNvSpPr txBox="1"/>
          <p:nvPr/>
        </p:nvSpPr>
        <p:spPr>
          <a:xfrm>
            <a:off x="852882" y="222948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C6C972-9B66-4A7B-A010-15A8ACEEC496}"/>
              </a:ext>
            </a:extLst>
          </p:cNvPr>
          <p:cNvSpPr txBox="1"/>
          <p:nvPr/>
        </p:nvSpPr>
        <p:spPr>
          <a:xfrm>
            <a:off x="841019" y="260090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125E9A-7F83-4B48-A400-B28B0926CC86}"/>
              </a:ext>
            </a:extLst>
          </p:cNvPr>
          <p:cNvSpPr txBox="1"/>
          <p:nvPr/>
        </p:nvSpPr>
        <p:spPr>
          <a:xfrm>
            <a:off x="825381" y="336494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4261D9-95B8-45EF-83CB-D5D94E119019}"/>
              </a:ext>
            </a:extLst>
          </p:cNvPr>
          <p:cNvSpPr txBox="1"/>
          <p:nvPr/>
        </p:nvSpPr>
        <p:spPr>
          <a:xfrm>
            <a:off x="825381" y="3730647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86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rgbClr val="E87722"/>
          </a:solidFill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0F6B3E6C-5781-4079-84A9-A41D880827FC}"/>
              </a:ext>
            </a:extLst>
          </p:cNvPr>
          <p:cNvSpPr/>
          <p:nvPr/>
        </p:nvSpPr>
        <p:spPr>
          <a:xfrm>
            <a:off x="5600021" y="3121749"/>
            <a:ext cx="2919628" cy="291632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06BC8732-9C06-4546-828F-A215550E0DFC}"/>
              </a:ext>
            </a:extLst>
          </p:cNvPr>
          <p:cNvSpPr txBox="1"/>
          <p:nvPr/>
        </p:nvSpPr>
        <p:spPr>
          <a:xfrm>
            <a:off x="5679872" y="3198763"/>
            <a:ext cx="2488117" cy="276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cs typeface="Arial" panose="020B0604020202020204" pitchFamily="34" charset="0"/>
              </a:rPr>
              <a:t>Microservice</a:t>
            </a:r>
            <a:r>
              <a:rPr lang="en-US" b="1" dirty="0">
                <a:cs typeface="Arial" panose="020B0604020202020204" pitchFamily="34" charset="0"/>
              </a:rPr>
              <a:t>:</a:t>
            </a:r>
          </a:p>
          <a:p>
            <a:endParaRPr lang="en-US" sz="1050" dirty="0">
              <a:cs typeface="Arial" panose="020B0604020202020204" pitchFamily="34" charset="0"/>
            </a:endParaRP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Serves a business purpose</a:t>
            </a:r>
            <a:br>
              <a:rPr lang="en-US" sz="1500" dirty="0">
                <a:cs typeface="Arial" panose="020B0604020202020204" pitchFamily="34" charset="0"/>
              </a:rPr>
            </a:br>
            <a:r>
              <a:rPr lang="en-US" sz="1500" dirty="0">
                <a:cs typeface="Arial" panose="020B0604020202020204" pitchFamily="34" charset="0"/>
              </a:rPr>
              <a:t>(contract ⇨ testing)</a:t>
            </a: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API hides implementation</a:t>
            </a:r>
            <a:br>
              <a:rPr lang="en-US" sz="1500" dirty="0">
                <a:cs typeface="Arial" panose="020B0604020202020204" pitchFamily="34" charset="0"/>
              </a:rPr>
            </a:br>
            <a:r>
              <a:rPr lang="en-US" sz="1500" dirty="0">
                <a:cs typeface="Arial" panose="020B0604020202020204" pitchFamily="34" charset="0"/>
              </a:rPr>
              <a:t>and technology</a:t>
            </a: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May contain a UI</a:t>
            </a: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Small</a:t>
            </a: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Easy to replace</a:t>
            </a:r>
          </a:p>
          <a:p>
            <a:pPr marL="257175" indent="-257175">
              <a:spcBef>
                <a:spcPts val="450"/>
              </a:spcBef>
              <a:buFont typeface="+mj-lt"/>
              <a:buAutoNum type="arabicPeriod"/>
            </a:pPr>
            <a:r>
              <a:rPr lang="en-US" sz="1500" dirty="0">
                <a:cs typeface="Arial" panose="020B0604020202020204" pitchFamily="34" charset="0"/>
              </a:rPr>
              <a:t>Developed by one team</a:t>
            </a:r>
          </a:p>
        </p:txBody>
      </p:sp>
    </p:spTree>
    <p:extLst>
      <p:ext uri="{BB962C8B-B14F-4D97-AF65-F5344CB8AC3E}">
        <p14:creationId xmlns:p14="http://schemas.microsoft.com/office/powerpoint/2010/main" val="234588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88E24239-0B40-4739-8CD0-7B1C1791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6077398-B603-4426-A2FF-1BAD1BFCD311}"/>
              </a:ext>
            </a:extLst>
          </p:cNvPr>
          <p:cNvSpPr/>
          <p:nvPr/>
        </p:nvSpPr>
        <p:spPr>
          <a:xfrm>
            <a:off x="755576" y="6076004"/>
            <a:ext cx="7863571" cy="369332"/>
          </a:xfrm>
          <a:prstGeom prst="rect">
            <a:avLst/>
          </a:prstGeom>
          <a:solidFill>
            <a:srgbClr val="2E2E2E">
              <a:alpha val="4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2614B56-2054-4899-ADCC-71AF2D26C5BD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59B9AF-CF84-4CDD-82A2-184A3459FC6C}"/>
              </a:ext>
            </a:extLst>
          </p:cNvPr>
          <p:cNvSpPr txBox="1"/>
          <p:nvPr/>
        </p:nvSpPr>
        <p:spPr>
          <a:xfrm>
            <a:off x="1535646" y="6106782"/>
            <a:ext cx="65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 Tesla Model 3: 225 kW, Length = 23 cm, Diameter = 23 cm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Engineering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76275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8C709A-F935-49DD-BB94-45217AED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76619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2000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Advantages: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noProof="0" dirty="0">
                <a:cs typeface="Arial" panose="020B0604020202020204" pitchFamily="34" charset="0"/>
              </a:rPr>
              <a:t> </a:t>
            </a:r>
            <a:r>
              <a:rPr lang="en-US" noProof="0" dirty="0">
                <a:cs typeface="Arial" panose="020B0604020202020204" pitchFamily="34" charset="0"/>
              </a:rPr>
              <a:t>Provide </a:t>
            </a:r>
            <a:r>
              <a:rPr lang="en-US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scalability</a:t>
            </a:r>
            <a:r>
              <a:rPr lang="en-US" noProof="0" dirty="0">
                <a:cs typeface="Arial" panose="020B0604020202020204" pitchFamily="34" charset="0"/>
              </a:rPr>
              <a:t> for complex systems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00" dirty="0"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noProof="0" dirty="0">
                <a:cs typeface="Arial" panose="020B0604020202020204" pitchFamily="34" charset="0"/>
              </a:rPr>
              <a:t> </a:t>
            </a:r>
            <a:r>
              <a:rPr lang="en-US" noProof="0" dirty="0">
                <a:cs typeface="Arial" panose="020B0604020202020204" pitchFamily="34" charset="0"/>
              </a:rPr>
              <a:t>Support for </a:t>
            </a:r>
            <a:r>
              <a:rPr lang="en-US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mixed</a:t>
            </a:r>
            <a:r>
              <a:rPr lang="en-US" noProof="0" dirty="0">
                <a:cs typeface="Arial" panose="020B0604020202020204" pitchFamily="34" charset="0"/>
              </a:rPr>
              <a:t> programming languages &amp; environments</a:t>
            </a:r>
            <a:br>
              <a:rPr lang="en-US" noProof="0" dirty="0">
                <a:cs typeface="Arial" panose="020B0604020202020204" pitchFamily="34" charset="0"/>
              </a:rPr>
            </a:br>
            <a:endParaRPr lang="en-US" sz="300" dirty="0"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noProof="0" dirty="0">
                <a:cs typeface="Arial" panose="020B0604020202020204" pitchFamily="34" charset="0"/>
              </a:rPr>
              <a:t> Development teams focus on individual microservices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00" dirty="0"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noProof="0" dirty="0">
                <a:cs typeface="Arial" panose="020B0604020202020204" pitchFamily="34" charset="0"/>
              </a:rPr>
              <a:t> Develop, test, and deploy versioned microservices </a:t>
            </a:r>
            <a:r>
              <a:rPr lang="en-US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independently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 Support for </a:t>
            </a:r>
            <a:r>
              <a:rPr lang="en-US" b="1" dirty="0">
                <a:solidFill>
                  <a:schemeClr val="accent1"/>
                </a:solidFill>
                <a:cs typeface="Arial" panose="020B0604020202020204" pitchFamily="34" charset="0"/>
              </a:rPr>
              <a:t>multiple versions </a:t>
            </a:r>
            <a:r>
              <a:rPr lang="en-US" dirty="0">
                <a:cs typeface="Arial" panose="020B0604020202020204" pitchFamily="34" charset="0"/>
              </a:rPr>
              <a:t>of services</a:t>
            </a:r>
            <a:endParaRPr lang="en-US" noProof="0" dirty="0"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noProof="0" dirty="0">
                <a:cs typeface="Arial" panose="020B0604020202020204" pitchFamily="34" charset="0"/>
              </a:rPr>
              <a:t> </a:t>
            </a:r>
            <a:r>
              <a:rPr lang="en-US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Support for mi</a:t>
            </a:r>
            <a:r>
              <a:rPr lang="en-US" b="1" dirty="0">
                <a:solidFill>
                  <a:schemeClr val="accent1"/>
                </a:solidFill>
                <a:cs typeface="Arial" panose="020B0604020202020204" pitchFamily="34" charset="0"/>
              </a:rPr>
              <a:t>x of different license models (incl. GPL)</a:t>
            </a:r>
            <a:endParaRPr lang="en-US" b="1" noProof="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endParaRPr lang="en-US" sz="1050" dirty="0">
              <a:cs typeface="Arial" panose="020B0604020202020204" pitchFamily="34" charset="0"/>
            </a:endParaRPr>
          </a:p>
          <a:p>
            <a:endParaRPr lang="en-US" sz="1050" dirty="0">
              <a:cs typeface="Arial" panose="020B0604020202020204" pitchFamily="34" charset="0"/>
            </a:endParaRPr>
          </a:p>
          <a:p>
            <a:pPr marL="82296" indent="0">
              <a:buNone/>
            </a:pPr>
            <a:r>
              <a:rPr lang="en-US" sz="2000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Disadvantages: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noProof="0" dirty="0">
                <a:cs typeface="Arial" panose="020B0604020202020204" pitchFamily="34" charset="0"/>
              </a:rPr>
              <a:t>Distributed system adds </a:t>
            </a:r>
            <a:r>
              <a:rPr lang="en-US" b="1" noProof="0" dirty="0">
                <a:solidFill>
                  <a:schemeClr val="accent1"/>
                </a:solidFill>
                <a:cs typeface="Arial" panose="020B0604020202020204" pitchFamily="34" charset="0"/>
              </a:rPr>
              <a:t>extra complexity </a:t>
            </a:r>
            <a:r>
              <a:rPr lang="en-US" noProof="0" dirty="0">
                <a:cs typeface="Arial" panose="020B0604020202020204" pitchFamily="34" charset="0"/>
              </a:rPr>
              <a:t>and overhead</a:t>
            </a:r>
          </a:p>
          <a:p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6E132E4-8A73-45FC-ACAE-2960316F62C9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Microservices = Concept for software modularization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50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6E132E4-8A73-45FC-ACAE-2960316F62C9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Microservices software complexity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4C3A4E-E0E7-4EAF-B9B8-38988F38502E}"/>
              </a:ext>
            </a:extLst>
          </p:cNvPr>
          <p:cNvCxnSpPr/>
          <p:nvPr/>
        </p:nvCxnSpPr>
        <p:spPr>
          <a:xfrm>
            <a:off x="953121" y="5312436"/>
            <a:ext cx="6588732" cy="0"/>
          </a:xfrm>
          <a:prstGeom prst="straightConnector1">
            <a:avLst/>
          </a:prstGeom>
          <a:ln w="603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10">
            <a:extLst>
              <a:ext uri="{FF2B5EF4-FFF2-40B4-BE49-F238E27FC236}">
                <a16:creationId xmlns:a16="http://schemas.microsoft.com/office/drawing/2014/main" id="{C74C8332-FE5B-4ECB-B225-F514D0839DB7}"/>
              </a:ext>
            </a:extLst>
          </p:cNvPr>
          <p:cNvSpPr/>
          <p:nvPr/>
        </p:nvSpPr>
        <p:spPr>
          <a:xfrm>
            <a:off x="976813" y="2936173"/>
            <a:ext cx="6371380" cy="1932887"/>
          </a:xfrm>
          <a:custGeom>
            <a:avLst/>
            <a:gdLst>
              <a:gd name="connsiteX0" fmla="*/ 0 w 6440556"/>
              <a:gd name="connsiteY0" fmla="*/ 0 h 1827695"/>
              <a:gd name="connsiteX1" fmla="*/ 974035 w 6440556"/>
              <a:gd name="connsiteY1" fmla="*/ 89453 h 1827695"/>
              <a:gd name="connsiteX2" fmla="*/ 1719469 w 6440556"/>
              <a:gd name="connsiteY2" fmla="*/ 248479 h 1827695"/>
              <a:gd name="connsiteX3" fmla="*/ 2375452 w 6440556"/>
              <a:gd name="connsiteY3" fmla="*/ 566531 h 1827695"/>
              <a:gd name="connsiteX4" fmla="*/ 2782956 w 6440556"/>
              <a:gd name="connsiteY4" fmla="*/ 993913 h 1827695"/>
              <a:gd name="connsiteX5" fmla="*/ 3170582 w 6440556"/>
              <a:gd name="connsiteY5" fmla="*/ 1391479 h 1827695"/>
              <a:gd name="connsiteX6" fmla="*/ 3528391 w 6440556"/>
              <a:gd name="connsiteY6" fmla="*/ 1699592 h 1827695"/>
              <a:gd name="connsiteX7" fmla="*/ 3906078 w 6440556"/>
              <a:gd name="connsiteY7" fmla="*/ 1818861 h 1827695"/>
              <a:gd name="connsiteX8" fmla="*/ 4303643 w 6440556"/>
              <a:gd name="connsiteY8" fmla="*/ 1818861 h 1827695"/>
              <a:gd name="connsiteX9" fmla="*/ 5039139 w 6440556"/>
              <a:gd name="connsiteY9" fmla="*/ 1818861 h 1827695"/>
              <a:gd name="connsiteX10" fmla="*/ 5715000 w 6440556"/>
              <a:gd name="connsiteY10" fmla="*/ 1808922 h 1827695"/>
              <a:gd name="connsiteX11" fmla="*/ 6440556 w 6440556"/>
              <a:gd name="connsiteY11" fmla="*/ 1808922 h 1827695"/>
              <a:gd name="connsiteX0" fmla="*/ 0 w 6440556"/>
              <a:gd name="connsiteY0" fmla="*/ 0 h 1830670"/>
              <a:gd name="connsiteX1" fmla="*/ 974035 w 6440556"/>
              <a:gd name="connsiteY1" fmla="*/ 89453 h 1830670"/>
              <a:gd name="connsiteX2" fmla="*/ 1719469 w 6440556"/>
              <a:gd name="connsiteY2" fmla="*/ 248479 h 1830670"/>
              <a:gd name="connsiteX3" fmla="*/ 2375452 w 6440556"/>
              <a:gd name="connsiteY3" fmla="*/ 566531 h 1830670"/>
              <a:gd name="connsiteX4" fmla="*/ 2782956 w 6440556"/>
              <a:gd name="connsiteY4" fmla="*/ 993913 h 1830670"/>
              <a:gd name="connsiteX5" fmla="*/ 3170582 w 6440556"/>
              <a:gd name="connsiteY5" fmla="*/ 1391479 h 1830670"/>
              <a:gd name="connsiteX6" fmla="*/ 3520395 w 6440556"/>
              <a:gd name="connsiteY6" fmla="*/ 1659432 h 1830670"/>
              <a:gd name="connsiteX7" fmla="*/ 3906078 w 6440556"/>
              <a:gd name="connsiteY7" fmla="*/ 1818861 h 1830670"/>
              <a:gd name="connsiteX8" fmla="*/ 4303643 w 6440556"/>
              <a:gd name="connsiteY8" fmla="*/ 1818861 h 1830670"/>
              <a:gd name="connsiteX9" fmla="*/ 5039139 w 6440556"/>
              <a:gd name="connsiteY9" fmla="*/ 1818861 h 1830670"/>
              <a:gd name="connsiteX10" fmla="*/ 5715000 w 6440556"/>
              <a:gd name="connsiteY10" fmla="*/ 1808922 h 1830670"/>
              <a:gd name="connsiteX11" fmla="*/ 6440556 w 6440556"/>
              <a:gd name="connsiteY11" fmla="*/ 1808922 h 1830670"/>
              <a:gd name="connsiteX0" fmla="*/ 0 w 6440556"/>
              <a:gd name="connsiteY0" fmla="*/ 0 h 1820050"/>
              <a:gd name="connsiteX1" fmla="*/ 974035 w 6440556"/>
              <a:gd name="connsiteY1" fmla="*/ 89453 h 1820050"/>
              <a:gd name="connsiteX2" fmla="*/ 1719469 w 6440556"/>
              <a:gd name="connsiteY2" fmla="*/ 248479 h 1820050"/>
              <a:gd name="connsiteX3" fmla="*/ 2375452 w 6440556"/>
              <a:gd name="connsiteY3" fmla="*/ 566531 h 1820050"/>
              <a:gd name="connsiteX4" fmla="*/ 2782956 w 6440556"/>
              <a:gd name="connsiteY4" fmla="*/ 993913 h 1820050"/>
              <a:gd name="connsiteX5" fmla="*/ 3170582 w 6440556"/>
              <a:gd name="connsiteY5" fmla="*/ 1391479 h 1820050"/>
              <a:gd name="connsiteX6" fmla="*/ 3520395 w 6440556"/>
              <a:gd name="connsiteY6" fmla="*/ 1659432 h 1820050"/>
              <a:gd name="connsiteX7" fmla="*/ 3938064 w 6440556"/>
              <a:gd name="connsiteY7" fmla="*/ 1802797 h 1820050"/>
              <a:gd name="connsiteX8" fmla="*/ 4303643 w 6440556"/>
              <a:gd name="connsiteY8" fmla="*/ 1818861 h 1820050"/>
              <a:gd name="connsiteX9" fmla="*/ 5039139 w 6440556"/>
              <a:gd name="connsiteY9" fmla="*/ 1818861 h 1820050"/>
              <a:gd name="connsiteX10" fmla="*/ 5715000 w 6440556"/>
              <a:gd name="connsiteY10" fmla="*/ 1808922 h 1820050"/>
              <a:gd name="connsiteX11" fmla="*/ 6440556 w 6440556"/>
              <a:gd name="connsiteY11" fmla="*/ 1808922 h 1820050"/>
              <a:gd name="connsiteX0" fmla="*/ 0 w 6440556"/>
              <a:gd name="connsiteY0" fmla="*/ 0 h 1835254"/>
              <a:gd name="connsiteX1" fmla="*/ 974035 w 6440556"/>
              <a:gd name="connsiteY1" fmla="*/ 89453 h 1835254"/>
              <a:gd name="connsiteX2" fmla="*/ 1719469 w 6440556"/>
              <a:gd name="connsiteY2" fmla="*/ 248479 h 1835254"/>
              <a:gd name="connsiteX3" fmla="*/ 2375452 w 6440556"/>
              <a:gd name="connsiteY3" fmla="*/ 566531 h 1835254"/>
              <a:gd name="connsiteX4" fmla="*/ 2782956 w 6440556"/>
              <a:gd name="connsiteY4" fmla="*/ 993913 h 1835254"/>
              <a:gd name="connsiteX5" fmla="*/ 3170582 w 6440556"/>
              <a:gd name="connsiteY5" fmla="*/ 1391479 h 1835254"/>
              <a:gd name="connsiteX6" fmla="*/ 3520395 w 6440556"/>
              <a:gd name="connsiteY6" fmla="*/ 1659432 h 1835254"/>
              <a:gd name="connsiteX7" fmla="*/ 3938064 w 6440556"/>
              <a:gd name="connsiteY7" fmla="*/ 1802797 h 1835254"/>
              <a:gd name="connsiteX8" fmla="*/ 4479565 w 6440556"/>
              <a:gd name="connsiteY8" fmla="*/ 1834925 h 1835254"/>
              <a:gd name="connsiteX9" fmla="*/ 5039139 w 6440556"/>
              <a:gd name="connsiteY9" fmla="*/ 1818861 h 1835254"/>
              <a:gd name="connsiteX10" fmla="*/ 5715000 w 6440556"/>
              <a:gd name="connsiteY10" fmla="*/ 1808922 h 1835254"/>
              <a:gd name="connsiteX11" fmla="*/ 6440556 w 6440556"/>
              <a:gd name="connsiteY11" fmla="*/ 1808922 h 1835254"/>
              <a:gd name="connsiteX0" fmla="*/ 0 w 6440556"/>
              <a:gd name="connsiteY0" fmla="*/ 0 h 1835254"/>
              <a:gd name="connsiteX1" fmla="*/ 974035 w 6440556"/>
              <a:gd name="connsiteY1" fmla="*/ 89453 h 1835254"/>
              <a:gd name="connsiteX2" fmla="*/ 1719469 w 6440556"/>
              <a:gd name="connsiteY2" fmla="*/ 248479 h 1835254"/>
              <a:gd name="connsiteX3" fmla="*/ 2415434 w 6440556"/>
              <a:gd name="connsiteY3" fmla="*/ 598660 h 1835254"/>
              <a:gd name="connsiteX4" fmla="*/ 2782956 w 6440556"/>
              <a:gd name="connsiteY4" fmla="*/ 993913 h 1835254"/>
              <a:gd name="connsiteX5" fmla="*/ 3170582 w 6440556"/>
              <a:gd name="connsiteY5" fmla="*/ 1391479 h 1835254"/>
              <a:gd name="connsiteX6" fmla="*/ 3520395 w 6440556"/>
              <a:gd name="connsiteY6" fmla="*/ 1659432 h 1835254"/>
              <a:gd name="connsiteX7" fmla="*/ 3938064 w 6440556"/>
              <a:gd name="connsiteY7" fmla="*/ 1802797 h 1835254"/>
              <a:gd name="connsiteX8" fmla="*/ 4479565 w 6440556"/>
              <a:gd name="connsiteY8" fmla="*/ 1834925 h 1835254"/>
              <a:gd name="connsiteX9" fmla="*/ 5039139 w 6440556"/>
              <a:gd name="connsiteY9" fmla="*/ 1818861 h 1835254"/>
              <a:gd name="connsiteX10" fmla="*/ 5715000 w 6440556"/>
              <a:gd name="connsiteY10" fmla="*/ 1808922 h 1835254"/>
              <a:gd name="connsiteX11" fmla="*/ 6440556 w 6440556"/>
              <a:gd name="connsiteY11" fmla="*/ 1808922 h 1835254"/>
              <a:gd name="connsiteX0" fmla="*/ 0 w 6440556"/>
              <a:gd name="connsiteY0" fmla="*/ 0 h 1844472"/>
              <a:gd name="connsiteX1" fmla="*/ 974035 w 6440556"/>
              <a:gd name="connsiteY1" fmla="*/ 89453 h 1844472"/>
              <a:gd name="connsiteX2" fmla="*/ 1719469 w 6440556"/>
              <a:gd name="connsiteY2" fmla="*/ 248479 h 1844472"/>
              <a:gd name="connsiteX3" fmla="*/ 2415434 w 6440556"/>
              <a:gd name="connsiteY3" fmla="*/ 598660 h 1844472"/>
              <a:gd name="connsiteX4" fmla="*/ 2782956 w 6440556"/>
              <a:gd name="connsiteY4" fmla="*/ 993913 h 1844472"/>
              <a:gd name="connsiteX5" fmla="*/ 3170582 w 6440556"/>
              <a:gd name="connsiteY5" fmla="*/ 1391479 h 1844472"/>
              <a:gd name="connsiteX6" fmla="*/ 3520395 w 6440556"/>
              <a:gd name="connsiteY6" fmla="*/ 1659432 h 1844472"/>
              <a:gd name="connsiteX7" fmla="*/ 3938064 w 6440556"/>
              <a:gd name="connsiteY7" fmla="*/ 1802797 h 1844472"/>
              <a:gd name="connsiteX8" fmla="*/ 4479565 w 6440556"/>
              <a:gd name="connsiteY8" fmla="*/ 1834925 h 1844472"/>
              <a:gd name="connsiteX9" fmla="*/ 5079121 w 6440556"/>
              <a:gd name="connsiteY9" fmla="*/ 1842957 h 1844472"/>
              <a:gd name="connsiteX10" fmla="*/ 5715000 w 6440556"/>
              <a:gd name="connsiteY10" fmla="*/ 1808922 h 1844472"/>
              <a:gd name="connsiteX11" fmla="*/ 6440556 w 6440556"/>
              <a:gd name="connsiteY11" fmla="*/ 1808922 h 1844472"/>
              <a:gd name="connsiteX0" fmla="*/ 0 w 6440556"/>
              <a:gd name="connsiteY0" fmla="*/ 0 h 1842993"/>
              <a:gd name="connsiteX1" fmla="*/ 974035 w 6440556"/>
              <a:gd name="connsiteY1" fmla="*/ 89453 h 1842993"/>
              <a:gd name="connsiteX2" fmla="*/ 1719469 w 6440556"/>
              <a:gd name="connsiteY2" fmla="*/ 248479 h 1842993"/>
              <a:gd name="connsiteX3" fmla="*/ 2415434 w 6440556"/>
              <a:gd name="connsiteY3" fmla="*/ 598660 h 1842993"/>
              <a:gd name="connsiteX4" fmla="*/ 2782956 w 6440556"/>
              <a:gd name="connsiteY4" fmla="*/ 993913 h 1842993"/>
              <a:gd name="connsiteX5" fmla="*/ 3170582 w 6440556"/>
              <a:gd name="connsiteY5" fmla="*/ 1391479 h 1842993"/>
              <a:gd name="connsiteX6" fmla="*/ 3520395 w 6440556"/>
              <a:gd name="connsiteY6" fmla="*/ 1659432 h 1842993"/>
              <a:gd name="connsiteX7" fmla="*/ 3938064 w 6440556"/>
              <a:gd name="connsiteY7" fmla="*/ 1802797 h 1842993"/>
              <a:gd name="connsiteX8" fmla="*/ 4479565 w 6440556"/>
              <a:gd name="connsiteY8" fmla="*/ 1834925 h 1842993"/>
              <a:gd name="connsiteX9" fmla="*/ 5079121 w 6440556"/>
              <a:gd name="connsiteY9" fmla="*/ 1842957 h 1842993"/>
              <a:gd name="connsiteX10" fmla="*/ 5746986 w 6440556"/>
              <a:gd name="connsiteY10" fmla="*/ 1833018 h 1842993"/>
              <a:gd name="connsiteX11" fmla="*/ 6440556 w 6440556"/>
              <a:gd name="connsiteY11" fmla="*/ 1808922 h 1842993"/>
              <a:gd name="connsiteX0" fmla="*/ 0 w 6440556"/>
              <a:gd name="connsiteY0" fmla="*/ 0 h 1842993"/>
              <a:gd name="connsiteX1" fmla="*/ 974035 w 6440556"/>
              <a:gd name="connsiteY1" fmla="*/ 89453 h 1842993"/>
              <a:gd name="connsiteX2" fmla="*/ 1719469 w 6440556"/>
              <a:gd name="connsiteY2" fmla="*/ 248479 h 1842993"/>
              <a:gd name="connsiteX3" fmla="*/ 2415434 w 6440556"/>
              <a:gd name="connsiteY3" fmla="*/ 598660 h 1842993"/>
              <a:gd name="connsiteX4" fmla="*/ 2782956 w 6440556"/>
              <a:gd name="connsiteY4" fmla="*/ 993913 h 1842993"/>
              <a:gd name="connsiteX5" fmla="*/ 3170582 w 6440556"/>
              <a:gd name="connsiteY5" fmla="*/ 1391479 h 1842993"/>
              <a:gd name="connsiteX6" fmla="*/ 3520395 w 6440556"/>
              <a:gd name="connsiteY6" fmla="*/ 1659432 h 1842993"/>
              <a:gd name="connsiteX7" fmla="*/ 3938064 w 6440556"/>
              <a:gd name="connsiteY7" fmla="*/ 1802797 h 1842993"/>
              <a:gd name="connsiteX8" fmla="*/ 4479565 w 6440556"/>
              <a:gd name="connsiteY8" fmla="*/ 1834925 h 1842993"/>
              <a:gd name="connsiteX9" fmla="*/ 5079121 w 6440556"/>
              <a:gd name="connsiteY9" fmla="*/ 1842957 h 1842993"/>
              <a:gd name="connsiteX10" fmla="*/ 5746986 w 6440556"/>
              <a:gd name="connsiteY10" fmla="*/ 1833018 h 1842993"/>
              <a:gd name="connsiteX11" fmla="*/ 6440556 w 6440556"/>
              <a:gd name="connsiteY11" fmla="*/ 1824986 h 1842993"/>
              <a:gd name="connsiteX0" fmla="*/ 0 w 6455680"/>
              <a:gd name="connsiteY0" fmla="*/ 0 h 1938965"/>
              <a:gd name="connsiteX1" fmla="*/ 974035 w 6455680"/>
              <a:gd name="connsiteY1" fmla="*/ 89453 h 1938965"/>
              <a:gd name="connsiteX2" fmla="*/ 1719469 w 6455680"/>
              <a:gd name="connsiteY2" fmla="*/ 248479 h 1938965"/>
              <a:gd name="connsiteX3" fmla="*/ 2415434 w 6455680"/>
              <a:gd name="connsiteY3" fmla="*/ 598660 h 1938965"/>
              <a:gd name="connsiteX4" fmla="*/ 2782956 w 6455680"/>
              <a:gd name="connsiteY4" fmla="*/ 993913 h 1938965"/>
              <a:gd name="connsiteX5" fmla="*/ 3170582 w 6455680"/>
              <a:gd name="connsiteY5" fmla="*/ 1391479 h 1938965"/>
              <a:gd name="connsiteX6" fmla="*/ 3520395 w 6455680"/>
              <a:gd name="connsiteY6" fmla="*/ 1659432 h 1938965"/>
              <a:gd name="connsiteX7" fmla="*/ 3938064 w 6455680"/>
              <a:gd name="connsiteY7" fmla="*/ 1802797 h 1938965"/>
              <a:gd name="connsiteX8" fmla="*/ 4479565 w 6455680"/>
              <a:gd name="connsiteY8" fmla="*/ 1834925 h 1938965"/>
              <a:gd name="connsiteX9" fmla="*/ 5079121 w 6455680"/>
              <a:gd name="connsiteY9" fmla="*/ 1842957 h 1938965"/>
              <a:gd name="connsiteX10" fmla="*/ 5746986 w 6455680"/>
              <a:gd name="connsiteY10" fmla="*/ 1833018 h 1938965"/>
              <a:gd name="connsiteX11" fmla="*/ 6455680 w 6455680"/>
              <a:gd name="connsiteY11" fmla="*/ 1938918 h 1938965"/>
              <a:gd name="connsiteX0" fmla="*/ 0 w 6455680"/>
              <a:gd name="connsiteY0" fmla="*/ 0 h 1939164"/>
              <a:gd name="connsiteX1" fmla="*/ 974035 w 6455680"/>
              <a:gd name="connsiteY1" fmla="*/ 89453 h 1939164"/>
              <a:gd name="connsiteX2" fmla="*/ 1719469 w 6455680"/>
              <a:gd name="connsiteY2" fmla="*/ 248479 h 1939164"/>
              <a:gd name="connsiteX3" fmla="*/ 2415434 w 6455680"/>
              <a:gd name="connsiteY3" fmla="*/ 598660 h 1939164"/>
              <a:gd name="connsiteX4" fmla="*/ 2782956 w 6455680"/>
              <a:gd name="connsiteY4" fmla="*/ 993913 h 1939164"/>
              <a:gd name="connsiteX5" fmla="*/ 3170582 w 6455680"/>
              <a:gd name="connsiteY5" fmla="*/ 1391479 h 1939164"/>
              <a:gd name="connsiteX6" fmla="*/ 3520395 w 6455680"/>
              <a:gd name="connsiteY6" fmla="*/ 1659432 h 1939164"/>
              <a:gd name="connsiteX7" fmla="*/ 3938064 w 6455680"/>
              <a:gd name="connsiteY7" fmla="*/ 1802797 h 1939164"/>
              <a:gd name="connsiteX8" fmla="*/ 4479565 w 6455680"/>
              <a:gd name="connsiteY8" fmla="*/ 1834925 h 1939164"/>
              <a:gd name="connsiteX9" fmla="*/ 5079121 w 6455680"/>
              <a:gd name="connsiteY9" fmla="*/ 1842957 h 1939164"/>
              <a:gd name="connsiteX10" fmla="*/ 5678930 w 6455680"/>
              <a:gd name="connsiteY10" fmla="*/ 1924163 h 1939164"/>
              <a:gd name="connsiteX11" fmla="*/ 6455680 w 6455680"/>
              <a:gd name="connsiteY11" fmla="*/ 1938918 h 1939164"/>
              <a:gd name="connsiteX0" fmla="*/ 0 w 6455680"/>
              <a:gd name="connsiteY0" fmla="*/ 0 h 1939164"/>
              <a:gd name="connsiteX1" fmla="*/ 974035 w 6455680"/>
              <a:gd name="connsiteY1" fmla="*/ 89453 h 1939164"/>
              <a:gd name="connsiteX2" fmla="*/ 1719469 w 6455680"/>
              <a:gd name="connsiteY2" fmla="*/ 248479 h 1939164"/>
              <a:gd name="connsiteX3" fmla="*/ 2415434 w 6455680"/>
              <a:gd name="connsiteY3" fmla="*/ 598660 h 1939164"/>
              <a:gd name="connsiteX4" fmla="*/ 2782956 w 6455680"/>
              <a:gd name="connsiteY4" fmla="*/ 993913 h 1939164"/>
              <a:gd name="connsiteX5" fmla="*/ 3170582 w 6455680"/>
              <a:gd name="connsiteY5" fmla="*/ 1391479 h 1939164"/>
              <a:gd name="connsiteX6" fmla="*/ 3520395 w 6455680"/>
              <a:gd name="connsiteY6" fmla="*/ 1659432 h 1939164"/>
              <a:gd name="connsiteX7" fmla="*/ 3938064 w 6455680"/>
              <a:gd name="connsiteY7" fmla="*/ 1802797 h 1939164"/>
              <a:gd name="connsiteX8" fmla="*/ 4479565 w 6455680"/>
              <a:gd name="connsiteY8" fmla="*/ 1834925 h 1939164"/>
              <a:gd name="connsiteX9" fmla="*/ 4980817 w 6455680"/>
              <a:gd name="connsiteY9" fmla="*/ 1896126 h 1939164"/>
              <a:gd name="connsiteX10" fmla="*/ 5678930 w 6455680"/>
              <a:gd name="connsiteY10" fmla="*/ 1924163 h 1939164"/>
              <a:gd name="connsiteX11" fmla="*/ 6455680 w 6455680"/>
              <a:gd name="connsiteY11" fmla="*/ 1938918 h 1939164"/>
              <a:gd name="connsiteX0" fmla="*/ 0 w 6455680"/>
              <a:gd name="connsiteY0" fmla="*/ 0 h 1939164"/>
              <a:gd name="connsiteX1" fmla="*/ 974035 w 6455680"/>
              <a:gd name="connsiteY1" fmla="*/ 89453 h 1939164"/>
              <a:gd name="connsiteX2" fmla="*/ 1719469 w 6455680"/>
              <a:gd name="connsiteY2" fmla="*/ 248479 h 1939164"/>
              <a:gd name="connsiteX3" fmla="*/ 2415434 w 6455680"/>
              <a:gd name="connsiteY3" fmla="*/ 598660 h 1939164"/>
              <a:gd name="connsiteX4" fmla="*/ 2782956 w 6455680"/>
              <a:gd name="connsiteY4" fmla="*/ 993913 h 1939164"/>
              <a:gd name="connsiteX5" fmla="*/ 3170582 w 6455680"/>
              <a:gd name="connsiteY5" fmla="*/ 1391479 h 1939164"/>
              <a:gd name="connsiteX6" fmla="*/ 3520395 w 6455680"/>
              <a:gd name="connsiteY6" fmla="*/ 1659432 h 1939164"/>
              <a:gd name="connsiteX7" fmla="*/ 3938064 w 6455680"/>
              <a:gd name="connsiteY7" fmla="*/ 1802797 h 1939164"/>
              <a:gd name="connsiteX8" fmla="*/ 4479565 w 6455680"/>
              <a:gd name="connsiteY8" fmla="*/ 1865307 h 1939164"/>
              <a:gd name="connsiteX9" fmla="*/ 4980817 w 6455680"/>
              <a:gd name="connsiteY9" fmla="*/ 1896126 h 1939164"/>
              <a:gd name="connsiteX10" fmla="*/ 5678930 w 6455680"/>
              <a:gd name="connsiteY10" fmla="*/ 1924163 h 1939164"/>
              <a:gd name="connsiteX11" fmla="*/ 6455680 w 6455680"/>
              <a:gd name="connsiteY11" fmla="*/ 1938918 h 1939164"/>
              <a:gd name="connsiteX0" fmla="*/ 0 w 6455680"/>
              <a:gd name="connsiteY0" fmla="*/ 0 h 1946696"/>
              <a:gd name="connsiteX1" fmla="*/ 974035 w 6455680"/>
              <a:gd name="connsiteY1" fmla="*/ 89453 h 1946696"/>
              <a:gd name="connsiteX2" fmla="*/ 1719469 w 6455680"/>
              <a:gd name="connsiteY2" fmla="*/ 248479 h 1946696"/>
              <a:gd name="connsiteX3" fmla="*/ 2415434 w 6455680"/>
              <a:gd name="connsiteY3" fmla="*/ 598660 h 1946696"/>
              <a:gd name="connsiteX4" fmla="*/ 2782956 w 6455680"/>
              <a:gd name="connsiteY4" fmla="*/ 993913 h 1946696"/>
              <a:gd name="connsiteX5" fmla="*/ 3170582 w 6455680"/>
              <a:gd name="connsiteY5" fmla="*/ 1391479 h 1946696"/>
              <a:gd name="connsiteX6" fmla="*/ 3520395 w 6455680"/>
              <a:gd name="connsiteY6" fmla="*/ 1659432 h 1946696"/>
              <a:gd name="connsiteX7" fmla="*/ 3938064 w 6455680"/>
              <a:gd name="connsiteY7" fmla="*/ 1802797 h 1946696"/>
              <a:gd name="connsiteX8" fmla="*/ 4479565 w 6455680"/>
              <a:gd name="connsiteY8" fmla="*/ 1865307 h 1946696"/>
              <a:gd name="connsiteX9" fmla="*/ 4980817 w 6455680"/>
              <a:gd name="connsiteY9" fmla="*/ 1896126 h 1946696"/>
              <a:gd name="connsiteX10" fmla="*/ 5678930 w 6455680"/>
              <a:gd name="connsiteY10" fmla="*/ 1924163 h 1946696"/>
              <a:gd name="connsiteX11" fmla="*/ 6455680 w 6455680"/>
              <a:gd name="connsiteY11" fmla="*/ 1946514 h 1946696"/>
              <a:gd name="connsiteX0" fmla="*/ 0 w 6455680"/>
              <a:gd name="connsiteY0" fmla="*/ 0 h 1946696"/>
              <a:gd name="connsiteX1" fmla="*/ 974035 w 6455680"/>
              <a:gd name="connsiteY1" fmla="*/ 89453 h 1946696"/>
              <a:gd name="connsiteX2" fmla="*/ 1719469 w 6455680"/>
              <a:gd name="connsiteY2" fmla="*/ 248479 h 1946696"/>
              <a:gd name="connsiteX3" fmla="*/ 2415434 w 6455680"/>
              <a:gd name="connsiteY3" fmla="*/ 598660 h 1946696"/>
              <a:gd name="connsiteX4" fmla="*/ 2782956 w 6455680"/>
              <a:gd name="connsiteY4" fmla="*/ 993913 h 1946696"/>
              <a:gd name="connsiteX5" fmla="*/ 3170582 w 6455680"/>
              <a:gd name="connsiteY5" fmla="*/ 1391479 h 1946696"/>
              <a:gd name="connsiteX6" fmla="*/ 3520395 w 6455680"/>
              <a:gd name="connsiteY6" fmla="*/ 1659432 h 1946696"/>
              <a:gd name="connsiteX7" fmla="*/ 3938064 w 6455680"/>
              <a:gd name="connsiteY7" fmla="*/ 1802797 h 1946696"/>
              <a:gd name="connsiteX8" fmla="*/ 4479565 w 6455680"/>
              <a:gd name="connsiteY8" fmla="*/ 1865307 h 1946696"/>
              <a:gd name="connsiteX9" fmla="*/ 5109369 w 6455680"/>
              <a:gd name="connsiteY9" fmla="*/ 1911317 h 1946696"/>
              <a:gd name="connsiteX10" fmla="*/ 5678930 w 6455680"/>
              <a:gd name="connsiteY10" fmla="*/ 1924163 h 1946696"/>
              <a:gd name="connsiteX11" fmla="*/ 6455680 w 6455680"/>
              <a:gd name="connsiteY11" fmla="*/ 1946514 h 1946696"/>
              <a:gd name="connsiteX0" fmla="*/ 0 w 6455680"/>
              <a:gd name="connsiteY0" fmla="*/ 0 h 1947340"/>
              <a:gd name="connsiteX1" fmla="*/ 974035 w 6455680"/>
              <a:gd name="connsiteY1" fmla="*/ 89453 h 1947340"/>
              <a:gd name="connsiteX2" fmla="*/ 1719469 w 6455680"/>
              <a:gd name="connsiteY2" fmla="*/ 248479 h 1947340"/>
              <a:gd name="connsiteX3" fmla="*/ 2415434 w 6455680"/>
              <a:gd name="connsiteY3" fmla="*/ 598660 h 1947340"/>
              <a:gd name="connsiteX4" fmla="*/ 2782956 w 6455680"/>
              <a:gd name="connsiteY4" fmla="*/ 993913 h 1947340"/>
              <a:gd name="connsiteX5" fmla="*/ 3170582 w 6455680"/>
              <a:gd name="connsiteY5" fmla="*/ 1391479 h 1947340"/>
              <a:gd name="connsiteX6" fmla="*/ 3520395 w 6455680"/>
              <a:gd name="connsiteY6" fmla="*/ 1659432 h 1947340"/>
              <a:gd name="connsiteX7" fmla="*/ 3938064 w 6455680"/>
              <a:gd name="connsiteY7" fmla="*/ 1802797 h 1947340"/>
              <a:gd name="connsiteX8" fmla="*/ 4479565 w 6455680"/>
              <a:gd name="connsiteY8" fmla="*/ 1865307 h 1947340"/>
              <a:gd name="connsiteX9" fmla="*/ 5109369 w 6455680"/>
              <a:gd name="connsiteY9" fmla="*/ 1911317 h 1947340"/>
              <a:gd name="connsiteX10" fmla="*/ 5716740 w 6455680"/>
              <a:gd name="connsiteY10" fmla="*/ 1946949 h 1947340"/>
              <a:gd name="connsiteX11" fmla="*/ 6455680 w 6455680"/>
              <a:gd name="connsiteY11" fmla="*/ 1946514 h 1947340"/>
              <a:gd name="connsiteX0" fmla="*/ 0 w 6463242"/>
              <a:gd name="connsiteY0" fmla="*/ 0 h 1969482"/>
              <a:gd name="connsiteX1" fmla="*/ 974035 w 6463242"/>
              <a:gd name="connsiteY1" fmla="*/ 89453 h 1969482"/>
              <a:gd name="connsiteX2" fmla="*/ 1719469 w 6463242"/>
              <a:gd name="connsiteY2" fmla="*/ 248479 h 1969482"/>
              <a:gd name="connsiteX3" fmla="*/ 2415434 w 6463242"/>
              <a:gd name="connsiteY3" fmla="*/ 598660 h 1969482"/>
              <a:gd name="connsiteX4" fmla="*/ 2782956 w 6463242"/>
              <a:gd name="connsiteY4" fmla="*/ 993913 h 1969482"/>
              <a:gd name="connsiteX5" fmla="*/ 3170582 w 6463242"/>
              <a:gd name="connsiteY5" fmla="*/ 1391479 h 1969482"/>
              <a:gd name="connsiteX6" fmla="*/ 3520395 w 6463242"/>
              <a:gd name="connsiteY6" fmla="*/ 1659432 h 1969482"/>
              <a:gd name="connsiteX7" fmla="*/ 3938064 w 6463242"/>
              <a:gd name="connsiteY7" fmla="*/ 1802797 h 1969482"/>
              <a:gd name="connsiteX8" fmla="*/ 4479565 w 6463242"/>
              <a:gd name="connsiteY8" fmla="*/ 1865307 h 1969482"/>
              <a:gd name="connsiteX9" fmla="*/ 5109369 w 6463242"/>
              <a:gd name="connsiteY9" fmla="*/ 1911317 h 1969482"/>
              <a:gd name="connsiteX10" fmla="*/ 5716740 w 6463242"/>
              <a:gd name="connsiteY10" fmla="*/ 1946949 h 1969482"/>
              <a:gd name="connsiteX11" fmla="*/ 6463242 w 6463242"/>
              <a:gd name="connsiteY11" fmla="*/ 1969300 h 196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63242" h="1969482">
                <a:moveTo>
                  <a:pt x="0" y="0"/>
                </a:moveTo>
                <a:cubicBezTo>
                  <a:pt x="343728" y="24020"/>
                  <a:pt x="687457" y="48040"/>
                  <a:pt x="974035" y="89453"/>
                </a:cubicBezTo>
                <a:cubicBezTo>
                  <a:pt x="1260613" y="130866"/>
                  <a:pt x="1479236" y="163611"/>
                  <a:pt x="1719469" y="248479"/>
                </a:cubicBezTo>
                <a:cubicBezTo>
                  <a:pt x="1959702" y="333347"/>
                  <a:pt x="2238186" y="474421"/>
                  <a:pt x="2415434" y="598660"/>
                </a:cubicBezTo>
                <a:cubicBezTo>
                  <a:pt x="2592682" y="722899"/>
                  <a:pt x="2657098" y="861777"/>
                  <a:pt x="2782956" y="993913"/>
                </a:cubicBezTo>
                <a:cubicBezTo>
                  <a:pt x="2908814" y="1126049"/>
                  <a:pt x="3047676" y="1280559"/>
                  <a:pt x="3170582" y="1391479"/>
                </a:cubicBezTo>
                <a:cubicBezTo>
                  <a:pt x="3293489" y="1502399"/>
                  <a:pt x="3392481" y="1590879"/>
                  <a:pt x="3520395" y="1659432"/>
                </a:cubicBezTo>
                <a:cubicBezTo>
                  <a:pt x="3648309" y="1727985"/>
                  <a:pt x="3778202" y="1768485"/>
                  <a:pt x="3938064" y="1802797"/>
                </a:cubicBezTo>
                <a:cubicBezTo>
                  <a:pt x="4097926" y="1837109"/>
                  <a:pt x="4284348" y="1847220"/>
                  <a:pt x="4479565" y="1865307"/>
                </a:cubicBezTo>
                <a:cubicBezTo>
                  <a:pt x="4674782" y="1883394"/>
                  <a:pt x="4903173" y="1897710"/>
                  <a:pt x="5109369" y="1911317"/>
                </a:cubicBezTo>
                <a:cubicBezTo>
                  <a:pt x="5315565" y="1924924"/>
                  <a:pt x="5489834" y="1949944"/>
                  <a:pt x="5716740" y="1946949"/>
                </a:cubicBezTo>
                <a:cubicBezTo>
                  <a:pt x="5947930" y="1944272"/>
                  <a:pt x="6232052" y="1971977"/>
                  <a:pt x="6463242" y="1969300"/>
                </a:cubicBezTo>
              </a:path>
            </a:pathLst>
          </a:custGeom>
          <a:noFill/>
          <a:ln cmpd="sng"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E8C9468B-D24D-42B5-9115-6EC999960DA6}"/>
              </a:ext>
            </a:extLst>
          </p:cNvPr>
          <p:cNvSpPr/>
          <p:nvPr/>
        </p:nvSpPr>
        <p:spPr>
          <a:xfrm>
            <a:off x="976812" y="3551704"/>
            <a:ext cx="6288064" cy="477506"/>
          </a:xfrm>
          <a:custGeom>
            <a:avLst/>
            <a:gdLst>
              <a:gd name="connsiteX0" fmla="*/ 0 w 6490869"/>
              <a:gd name="connsiteY0" fmla="*/ 0 h 616226"/>
              <a:gd name="connsiteX1" fmla="*/ 2653748 w 6490869"/>
              <a:gd name="connsiteY1" fmla="*/ 99392 h 616226"/>
              <a:gd name="connsiteX2" fmla="*/ 3339548 w 6490869"/>
              <a:gd name="connsiteY2" fmla="*/ 139148 h 616226"/>
              <a:gd name="connsiteX3" fmla="*/ 4263887 w 6490869"/>
              <a:gd name="connsiteY3" fmla="*/ 347870 h 616226"/>
              <a:gd name="connsiteX4" fmla="*/ 5059017 w 6490869"/>
              <a:gd name="connsiteY4" fmla="*/ 576470 h 616226"/>
              <a:gd name="connsiteX5" fmla="*/ 5804452 w 6490869"/>
              <a:gd name="connsiteY5" fmla="*/ 616226 h 616226"/>
              <a:gd name="connsiteX6" fmla="*/ 6430617 w 6490869"/>
              <a:gd name="connsiteY6" fmla="*/ 606287 h 616226"/>
              <a:gd name="connsiteX7" fmla="*/ 6430617 w 6490869"/>
              <a:gd name="connsiteY7" fmla="*/ 576470 h 616226"/>
              <a:gd name="connsiteX0" fmla="*/ 0 w 6744996"/>
              <a:gd name="connsiteY0" fmla="*/ 0 h 616226"/>
              <a:gd name="connsiteX1" fmla="*/ 2653748 w 6744996"/>
              <a:gd name="connsiteY1" fmla="*/ 99392 h 616226"/>
              <a:gd name="connsiteX2" fmla="*/ 3339548 w 6744996"/>
              <a:gd name="connsiteY2" fmla="*/ 139148 h 616226"/>
              <a:gd name="connsiteX3" fmla="*/ 4263887 w 6744996"/>
              <a:gd name="connsiteY3" fmla="*/ 347870 h 616226"/>
              <a:gd name="connsiteX4" fmla="*/ 5059017 w 6744996"/>
              <a:gd name="connsiteY4" fmla="*/ 576470 h 616226"/>
              <a:gd name="connsiteX5" fmla="*/ 5804452 w 6744996"/>
              <a:gd name="connsiteY5" fmla="*/ 616226 h 616226"/>
              <a:gd name="connsiteX6" fmla="*/ 6430617 w 6744996"/>
              <a:gd name="connsiteY6" fmla="*/ 606287 h 616226"/>
              <a:gd name="connsiteX7" fmla="*/ 6736631 w 6744996"/>
              <a:gd name="connsiteY7" fmla="*/ 4923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339548 w 6430617"/>
              <a:gd name="connsiteY2" fmla="*/ 139148 h 616226"/>
              <a:gd name="connsiteX3" fmla="*/ 4263887 w 6430617"/>
              <a:gd name="connsiteY3" fmla="*/ 347870 h 616226"/>
              <a:gd name="connsiteX4" fmla="*/ 5059017 w 6430617"/>
              <a:gd name="connsiteY4" fmla="*/ 576470 h 616226"/>
              <a:gd name="connsiteX5" fmla="*/ 5804452 w 6430617"/>
              <a:gd name="connsiteY5" fmla="*/ 616226 h 616226"/>
              <a:gd name="connsiteX6" fmla="*/ 6430617 w 6430617"/>
              <a:gd name="connsiteY6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339548 w 6430617"/>
              <a:gd name="connsiteY2" fmla="*/ 139148 h 616226"/>
              <a:gd name="connsiteX3" fmla="*/ 3553883 w 6430617"/>
              <a:gd name="connsiteY3" fmla="*/ 160013 h 616226"/>
              <a:gd name="connsiteX4" fmla="*/ 4263887 w 6430617"/>
              <a:gd name="connsiteY4" fmla="*/ 347870 h 616226"/>
              <a:gd name="connsiteX5" fmla="*/ 5059017 w 6430617"/>
              <a:gd name="connsiteY5" fmla="*/ 576470 h 616226"/>
              <a:gd name="connsiteX6" fmla="*/ 5804452 w 6430617"/>
              <a:gd name="connsiteY6" fmla="*/ 616226 h 616226"/>
              <a:gd name="connsiteX7" fmla="*/ 6430617 w 6430617"/>
              <a:gd name="connsiteY7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339548 w 6430617"/>
              <a:gd name="connsiteY2" fmla="*/ 139148 h 616226"/>
              <a:gd name="connsiteX3" fmla="*/ 3851845 w 6430617"/>
              <a:gd name="connsiteY3" fmla="*/ 202055 h 616226"/>
              <a:gd name="connsiteX4" fmla="*/ 4263887 w 6430617"/>
              <a:gd name="connsiteY4" fmla="*/ 347870 h 616226"/>
              <a:gd name="connsiteX5" fmla="*/ 5059017 w 6430617"/>
              <a:gd name="connsiteY5" fmla="*/ 576470 h 616226"/>
              <a:gd name="connsiteX6" fmla="*/ 5804452 w 6430617"/>
              <a:gd name="connsiteY6" fmla="*/ 616226 h 616226"/>
              <a:gd name="connsiteX7" fmla="*/ 6430617 w 6430617"/>
              <a:gd name="connsiteY7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162382 w 6430617"/>
              <a:gd name="connsiteY2" fmla="*/ 76086 h 616226"/>
              <a:gd name="connsiteX3" fmla="*/ 3851845 w 6430617"/>
              <a:gd name="connsiteY3" fmla="*/ 202055 h 616226"/>
              <a:gd name="connsiteX4" fmla="*/ 4263887 w 6430617"/>
              <a:gd name="connsiteY4" fmla="*/ 347870 h 616226"/>
              <a:gd name="connsiteX5" fmla="*/ 5059017 w 6430617"/>
              <a:gd name="connsiteY5" fmla="*/ 576470 h 616226"/>
              <a:gd name="connsiteX6" fmla="*/ 5804452 w 6430617"/>
              <a:gd name="connsiteY6" fmla="*/ 616226 h 616226"/>
              <a:gd name="connsiteX7" fmla="*/ 6430617 w 6430617"/>
              <a:gd name="connsiteY7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242912 w 6430617"/>
              <a:gd name="connsiteY2" fmla="*/ 107617 h 616226"/>
              <a:gd name="connsiteX3" fmla="*/ 3851845 w 6430617"/>
              <a:gd name="connsiteY3" fmla="*/ 202055 h 616226"/>
              <a:gd name="connsiteX4" fmla="*/ 4263887 w 6430617"/>
              <a:gd name="connsiteY4" fmla="*/ 347870 h 616226"/>
              <a:gd name="connsiteX5" fmla="*/ 5059017 w 6430617"/>
              <a:gd name="connsiteY5" fmla="*/ 576470 h 616226"/>
              <a:gd name="connsiteX6" fmla="*/ 5804452 w 6430617"/>
              <a:gd name="connsiteY6" fmla="*/ 616226 h 616226"/>
              <a:gd name="connsiteX7" fmla="*/ 6430617 w 6430617"/>
              <a:gd name="connsiteY7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242912 w 6430617"/>
              <a:gd name="connsiteY2" fmla="*/ 107617 h 616226"/>
              <a:gd name="connsiteX3" fmla="*/ 3851845 w 6430617"/>
              <a:gd name="connsiteY3" fmla="*/ 202055 h 616226"/>
              <a:gd name="connsiteX4" fmla="*/ 4263887 w 6430617"/>
              <a:gd name="connsiteY4" fmla="*/ 347870 h 616226"/>
              <a:gd name="connsiteX5" fmla="*/ 4523961 w 6430617"/>
              <a:gd name="connsiteY5" fmla="*/ 439548 h 616226"/>
              <a:gd name="connsiteX6" fmla="*/ 5059017 w 6430617"/>
              <a:gd name="connsiteY6" fmla="*/ 576470 h 616226"/>
              <a:gd name="connsiteX7" fmla="*/ 5804452 w 6430617"/>
              <a:gd name="connsiteY7" fmla="*/ 616226 h 616226"/>
              <a:gd name="connsiteX8" fmla="*/ 6430617 w 6430617"/>
              <a:gd name="connsiteY8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242912 w 6430617"/>
              <a:gd name="connsiteY2" fmla="*/ 107617 h 616226"/>
              <a:gd name="connsiteX3" fmla="*/ 3851845 w 6430617"/>
              <a:gd name="connsiteY3" fmla="*/ 202055 h 616226"/>
              <a:gd name="connsiteX4" fmla="*/ 4263887 w 6430617"/>
              <a:gd name="connsiteY4" fmla="*/ 347870 h 616226"/>
              <a:gd name="connsiteX5" fmla="*/ 4690132 w 6430617"/>
              <a:gd name="connsiteY5" fmla="*/ 498163 h 616226"/>
              <a:gd name="connsiteX6" fmla="*/ 5059017 w 6430617"/>
              <a:gd name="connsiteY6" fmla="*/ 576470 h 616226"/>
              <a:gd name="connsiteX7" fmla="*/ 5804452 w 6430617"/>
              <a:gd name="connsiteY7" fmla="*/ 616226 h 616226"/>
              <a:gd name="connsiteX8" fmla="*/ 6430617 w 6430617"/>
              <a:gd name="connsiteY8" fmla="*/ 606287 h 616226"/>
              <a:gd name="connsiteX0" fmla="*/ 0 w 6430617"/>
              <a:gd name="connsiteY0" fmla="*/ 0 h 616226"/>
              <a:gd name="connsiteX1" fmla="*/ 2653748 w 6430617"/>
              <a:gd name="connsiteY1" fmla="*/ 99392 h 616226"/>
              <a:gd name="connsiteX2" fmla="*/ 3242912 w 6430617"/>
              <a:gd name="connsiteY2" fmla="*/ 107617 h 616226"/>
              <a:gd name="connsiteX3" fmla="*/ 3784479 w 6430617"/>
              <a:gd name="connsiteY3" fmla="*/ 202055 h 616226"/>
              <a:gd name="connsiteX4" fmla="*/ 4263887 w 6430617"/>
              <a:gd name="connsiteY4" fmla="*/ 347870 h 616226"/>
              <a:gd name="connsiteX5" fmla="*/ 4690132 w 6430617"/>
              <a:gd name="connsiteY5" fmla="*/ 498163 h 616226"/>
              <a:gd name="connsiteX6" fmla="*/ 5059017 w 6430617"/>
              <a:gd name="connsiteY6" fmla="*/ 576470 h 616226"/>
              <a:gd name="connsiteX7" fmla="*/ 5804452 w 6430617"/>
              <a:gd name="connsiteY7" fmla="*/ 616226 h 616226"/>
              <a:gd name="connsiteX8" fmla="*/ 6430617 w 6430617"/>
              <a:gd name="connsiteY8" fmla="*/ 606287 h 616226"/>
              <a:gd name="connsiteX0" fmla="*/ 0 w 6430617"/>
              <a:gd name="connsiteY0" fmla="*/ 0 h 637818"/>
              <a:gd name="connsiteX1" fmla="*/ 2653748 w 6430617"/>
              <a:gd name="connsiteY1" fmla="*/ 99392 h 637818"/>
              <a:gd name="connsiteX2" fmla="*/ 3242912 w 6430617"/>
              <a:gd name="connsiteY2" fmla="*/ 107617 h 637818"/>
              <a:gd name="connsiteX3" fmla="*/ 3784479 w 6430617"/>
              <a:gd name="connsiteY3" fmla="*/ 202055 h 637818"/>
              <a:gd name="connsiteX4" fmla="*/ 4263887 w 6430617"/>
              <a:gd name="connsiteY4" fmla="*/ 347870 h 637818"/>
              <a:gd name="connsiteX5" fmla="*/ 4690132 w 6430617"/>
              <a:gd name="connsiteY5" fmla="*/ 498163 h 637818"/>
              <a:gd name="connsiteX6" fmla="*/ 5059017 w 6430617"/>
              <a:gd name="connsiteY6" fmla="*/ 576470 h 637818"/>
              <a:gd name="connsiteX7" fmla="*/ 5804452 w 6430617"/>
              <a:gd name="connsiteY7" fmla="*/ 616226 h 637818"/>
              <a:gd name="connsiteX8" fmla="*/ 6430617 w 6430617"/>
              <a:gd name="connsiteY8" fmla="*/ 637818 h 637818"/>
              <a:gd name="connsiteX0" fmla="*/ 0 w 6430617"/>
              <a:gd name="connsiteY0" fmla="*/ 0 h 637818"/>
              <a:gd name="connsiteX1" fmla="*/ 2653748 w 6430617"/>
              <a:gd name="connsiteY1" fmla="*/ 99392 h 637818"/>
              <a:gd name="connsiteX2" fmla="*/ 3170435 w 6430617"/>
              <a:gd name="connsiteY2" fmla="*/ 107617 h 637818"/>
              <a:gd name="connsiteX3" fmla="*/ 3784479 w 6430617"/>
              <a:gd name="connsiteY3" fmla="*/ 202055 h 637818"/>
              <a:gd name="connsiteX4" fmla="*/ 4263887 w 6430617"/>
              <a:gd name="connsiteY4" fmla="*/ 347870 h 637818"/>
              <a:gd name="connsiteX5" fmla="*/ 4690132 w 6430617"/>
              <a:gd name="connsiteY5" fmla="*/ 498163 h 637818"/>
              <a:gd name="connsiteX6" fmla="*/ 5059017 w 6430617"/>
              <a:gd name="connsiteY6" fmla="*/ 576470 h 637818"/>
              <a:gd name="connsiteX7" fmla="*/ 5804452 w 6430617"/>
              <a:gd name="connsiteY7" fmla="*/ 616226 h 637818"/>
              <a:gd name="connsiteX8" fmla="*/ 6430617 w 6430617"/>
              <a:gd name="connsiteY8" fmla="*/ 637818 h 637818"/>
              <a:gd name="connsiteX0" fmla="*/ 0 w 6446723"/>
              <a:gd name="connsiteY0" fmla="*/ 0 h 616961"/>
              <a:gd name="connsiteX1" fmla="*/ 2653748 w 6446723"/>
              <a:gd name="connsiteY1" fmla="*/ 99392 h 616961"/>
              <a:gd name="connsiteX2" fmla="*/ 3170435 w 6446723"/>
              <a:gd name="connsiteY2" fmla="*/ 107617 h 616961"/>
              <a:gd name="connsiteX3" fmla="*/ 3784479 w 6446723"/>
              <a:gd name="connsiteY3" fmla="*/ 202055 h 616961"/>
              <a:gd name="connsiteX4" fmla="*/ 4263887 w 6446723"/>
              <a:gd name="connsiteY4" fmla="*/ 347870 h 616961"/>
              <a:gd name="connsiteX5" fmla="*/ 4690132 w 6446723"/>
              <a:gd name="connsiteY5" fmla="*/ 498163 h 616961"/>
              <a:gd name="connsiteX6" fmla="*/ 5059017 w 6446723"/>
              <a:gd name="connsiteY6" fmla="*/ 576470 h 616961"/>
              <a:gd name="connsiteX7" fmla="*/ 5804452 w 6446723"/>
              <a:gd name="connsiteY7" fmla="*/ 616226 h 616961"/>
              <a:gd name="connsiteX8" fmla="*/ 6446723 w 6446723"/>
              <a:gd name="connsiteY8" fmla="*/ 606287 h 61696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170435 w 6446723"/>
              <a:gd name="connsiteY2" fmla="*/ 107617 h 618181"/>
              <a:gd name="connsiteX3" fmla="*/ 3784479 w 6446723"/>
              <a:gd name="connsiteY3" fmla="*/ 202055 h 618181"/>
              <a:gd name="connsiteX4" fmla="*/ 4263887 w 6446723"/>
              <a:gd name="connsiteY4" fmla="*/ 347870 h 618181"/>
              <a:gd name="connsiteX5" fmla="*/ 4690132 w 6446723"/>
              <a:gd name="connsiteY5" fmla="*/ 498163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12896 w 6446723"/>
              <a:gd name="connsiteY2" fmla="*/ 142253 h 618181"/>
              <a:gd name="connsiteX3" fmla="*/ 3784479 w 6446723"/>
              <a:gd name="connsiteY3" fmla="*/ 202055 h 618181"/>
              <a:gd name="connsiteX4" fmla="*/ 4263887 w 6446723"/>
              <a:gd name="connsiteY4" fmla="*/ 347870 h 618181"/>
              <a:gd name="connsiteX5" fmla="*/ 4690132 w 6446723"/>
              <a:gd name="connsiteY5" fmla="*/ 498163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12896 w 6446723"/>
              <a:gd name="connsiteY2" fmla="*/ 142253 h 618181"/>
              <a:gd name="connsiteX3" fmla="*/ 3784479 w 6446723"/>
              <a:gd name="connsiteY3" fmla="*/ 257473 h 618181"/>
              <a:gd name="connsiteX4" fmla="*/ 4263887 w 6446723"/>
              <a:gd name="connsiteY4" fmla="*/ 347870 h 618181"/>
              <a:gd name="connsiteX5" fmla="*/ 4690132 w 6446723"/>
              <a:gd name="connsiteY5" fmla="*/ 498163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12896 w 6446723"/>
              <a:gd name="connsiteY2" fmla="*/ 142253 h 618181"/>
              <a:gd name="connsiteX3" fmla="*/ 3784479 w 6446723"/>
              <a:gd name="connsiteY3" fmla="*/ 257473 h 618181"/>
              <a:gd name="connsiteX4" fmla="*/ 4269195 w 6446723"/>
              <a:gd name="connsiteY4" fmla="*/ 396361 h 618181"/>
              <a:gd name="connsiteX5" fmla="*/ 4690132 w 6446723"/>
              <a:gd name="connsiteY5" fmla="*/ 498163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12896 w 6446723"/>
              <a:gd name="connsiteY2" fmla="*/ 142253 h 618181"/>
              <a:gd name="connsiteX3" fmla="*/ 3784479 w 6446723"/>
              <a:gd name="connsiteY3" fmla="*/ 257473 h 618181"/>
              <a:gd name="connsiteX4" fmla="*/ 4269195 w 6446723"/>
              <a:gd name="connsiteY4" fmla="*/ 396361 h 618181"/>
              <a:gd name="connsiteX5" fmla="*/ 4700747 w 6446723"/>
              <a:gd name="connsiteY5" fmla="*/ 512017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73819 w 6446723"/>
              <a:gd name="connsiteY2" fmla="*/ 172070 h 618181"/>
              <a:gd name="connsiteX3" fmla="*/ 3784479 w 6446723"/>
              <a:gd name="connsiteY3" fmla="*/ 257473 h 618181"/>
              <a:gd name="connsiteX4" fmla="*/ 4269195 w 6446723"/>
              <a:gd name="connsiteY4" fmla="*/ 396361 h 618181"/>
              <a:gd name="connsiteX5" fmla="*/ 4700747 w 6446723"/>
              <a:gd name="connsiteY5" fmla="*/ 512017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73819 w 6446723"/>
              <a:gd name="connsiteY2" fmla="*/ 172070 h 618181"/>
              <a:gd name="connsiteX3" fmla="*/ 3891094 w 6446723"/>
              <a:gd name="connsiteY3" fmla="*/ 307169 h 618181"/>
              <a:gd name="connsiteX4" fmla="*/ 4269195 w 6446723"/>
              <a:gd name="connsiteY4" fmla="*/ 396361 h 618181"/>
              <a:gd name="connsiteX5" fmla="*/ 4700747 w 6446723"/>
              <a:gd name="connsiteY5" fmla="*/ 512017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73819 w 6446723"/>
              <a:gd name="connsiteY2" fmla="*/ 172070 h 618181"/>
              <a:gd name="connsiteX3" fmla="*/ 3891094 w 6446723"/>
              <a:gd name="connsiteY3" fmla="*/ 307169 h 618181"/>
              <a:gd name="connsiteX4" fmla="*/ 4269195 w 6446723"/>
              <a:gd name="connsiteY4" fmla="*/ 396361 h 618181"/>
              <a:gd name="connsiteX5" fmla="*/ 4723593 w 6446723"/>
              <a:gd name="connsiteY5" fmla="*/ 492139 h 618181"/>
              <a:gd name="connsiteX6" fmla="*/ 5059017 w 6446723"/>
              <a:gd name="connsiteY6" fmla="*/ 576470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18181"/>
              <a:gd name="connsiteX1" fmla="*/ 2653748 w 6446723"/>
              <a:gd name="connsiteY1" fmla="*/ 99392 h 618181"/>
              <a:gd name="connsiteX2" fmla="*/ 3273819 w 6446723"/>
              <a:gd name="connsiteY2" fmla="*/ 172070 h 618181"/>
              <a:gd name="connsiteX3" fmla="*/ 3891094 w 6446723"/>
              <a:gd name="connsiteY3" fmla="*/ 307169 h 618181"/>
              <a:gd name="connsiteX4" fmla="*/ 4269195 w 6446723"/>
              <a:gd name="connsiteY4" fmla="*/ 396361 h 618181"/>
              <a:gd name="connsiteX5" fmla="*/ 4723593 w 6446723"/>
              <a:gd name="connsiteY5" fmla="*/ 492139 h 618181"/>
              <a:gd name="connsiteX6" fmla="*/ 5287478 w 6446723"/>
              <a:gd name="connsiteY6" fmla="*/ 566531 h 618181"/>
              <a:gd name="connsiteX7" fmla="*/ 5804452 w 6446723"/>
              <a:gd name="connsiteY7" fmla="*/ 616226 h 618181"/>
              <a:gd name="connsiteX8" fmla="*/ 6446723 w 6446723"/>
              <a:gd name="connsiteY8" fmla="*/ 616797 h 618181"/>
              <a:gd name="connsiteX0" fmla="*/ 0 w 6446723"/>
              <a:gd name="connsiteY0" fmla="*/ 0 h 676432"/>
              <a:gd name="connsiteX1" fmla="*/ 2653748 w 6446723"/>
              <a:gd name="connsiteY1" fmla="*/ 99392 h 676432"/>
              <a:gd name="connsiteX2" fmla="*/ 3273819 w 6446723"/>
              <a:gd name="connsiteY2" fmla="*/ 172070 h 676432"/>
              <a:gd name="connsiteX3" fmla="*/ 3891094 w 6446723"/>
              <a:gd name="connsiteY3" fmla="*/ 307169 h 676432"/>
              <a:gd name="connsiteX4" fmla="*/ 4269195 w 6446723"/>
              <a:gd name="connsiteY4" fmla="*/ 396361 h 676432"/>
              <a:gd name="connsiteX5" fmla="*/ 4723593 w 6446723"/>
              <a:gd name="connsiteY5" fmla="*/ 492139 h 676432"/>
              <a:gd name="connsiteX6" fmla="*/ 5287478 w 6446723"/>
              <a:gd name="connsiteY6" fmla="*/ 566531 h 676432"/>
              <a:gd name="connsiteX7" fmla="*/ 5804452 w 6446723"/>
              <a:gd name="connsiteY7" fmla="*/ 616226 h 676432"/>
              <a:gd name="connsiteX8" fmla="*/ 6446723 w 6446723"/>
              <a:gd name="connsiteY8" fmla="*/ 676432 h 676432"/>
              <a:gd name="connsiteX0" fmla="*/ 0 w 6439108"/>
              <a:gd name="connsiteY0" fmla="*/ 0 h 646615"/>
              <a:gd name="connsiteX1" fmla="*/ 2653748 w 6439108"/>
              <a:gd name="connsiteY1" fmla="*/ 99392 h 646615"/>
              <a:gd name="connsiteX2" fmla="*/ 3273819 w 6439108"/>
              <a:gd name="connsiteY2" fmla="*/ 172070 h 646615"/>
              <a:gd name="connsiteX3" fmla="*/ 3891094 w 6439108"/>
              <a:gd name="connsiteY3" fmla="*/ 307169 h 646615"/>
              <a:gd name="connsiteX4" fmla="*/ 4269195 w 6439108"/>
              <a:gd name="connsiteY4" fmla="*/ 396361 h 646615"/>
              <a:gd name="connsiteX5" fmla="*/ 4723593 w 6439108"/>
              <a:gd name="connsiteY5" fmla="*/ 492139 h 646615"/>
              <a:gd name="connsiteX6" fmla="*/ 5287478 w 6439108"/>
              <a:gd name="connsiteY6" fmla="*/ 566531 h 646615"/>
              <a:gd name="connsiteX7" fmla="*/ 5804452 w 6439108"/>
              <a:gd name="connsiteY7" fmla="*/ 616226 h 646615"/>
              <a:gd name="connsiteX8" fmla="*/ 6439108 w 6439108"/>
              <a:gd name="connsiteY8" fmla="*/ 646615 h 646615"/>
              <a:gd name="connsiteX0" fmla="*/ 0 w 6439108"/>
              <a:gd name="connsiteY0" fmla="*/ 0 h 617129"/>
              <a:gd name="connsiteX1" fmla="*/ 2653748 w 6439108"/>
              <a:gd name="connsiteY1" fmla="*/ 99392 h 617129"/>
              <a:gd name="connsiteX2" fmla="*/ 3273819 w 6439108"/>
              <a:gd name="connsiteY2" fmla="*/ 172070 h 617129"/>
              <a:gd name="connsiteX3" fmla="*/ 3891094 w 6439108"/>
              <a:gd name="connsiteY3" fmla="*/ 307169 h 617129"/>
              <a:gd name="connsiteX4" fmla="*/ 4269195 w 6439108"/>
              <a:gd name="connsiteY4" fmla="*/ 396361 h 617129"/>
              <a:gd name="connsiteX5" fmla="*/ 4723593 w 6439108"/>
              <a:gd name="connsiteY5" fmla="*/ 492139 h 617129"/>
              <a:gd name="connsiteX6" fmla="*/ 5287478 w 6439108"/>
              <a:gd name="connsiteY6" fmla="*/ 566531 h 617129"/>
              <a:gd name="connsiteX7" fmla="*/ 5804452 w 6439108"/>
              <a:gd name="connsiteY7" fmla="*/ 616226 h 617129"/>
              <a:gd name="connsiteX8" fmla="*/ 6439108 w 6439108"/>
              <a:gd name="connsiteY8" fmla="*/ 596919 h 617129"/>
              <a:gd name="connsiteX0" fmla="*/ 0 w 6439108"/>
              <a:gd name="connsiteY0" fmla="*/ 0 h 617129"/>
              <a:gd name="connsiteX1" fmla="*/ 2653748 w 6439108"/>
              <a:gd name="connsiteY1" fmla="*/ 99392 h 617129"/>
              <a:gd name="connsiteX2" fmla="*/ 3273819 w 6439108"/>
              <a:gd name="connsiteY2" fmla="*/ 172070 h 617129"/>
              <a:gd name="connsiteX3" fmla="*/ 3891094 w 6439108"/>
              <a:gd name="connsiteY3" fmla="*/ 307169 h 617129"/>
              <a:gd name="connsiteX4" fmla="*/ 4269195 w 6439108"/>
              <a:gd name="connsiteY4" fmla="*/ 396361 h 617129"/>
              <a:gd name="connsiteX5" fmla="*/ 4723593 w 6439108"/>
              <a:gd name="connsiteY5" fmla="*/ 492139 h 617129"/>
              <a:gd name="connsiteX6" fmla="*/ 5287478 w 6439108"/>
              <a:gd name="connsiteY6" fmla="*/ 566531 h 617129"/>
              <a:gd name="connsiteX7" fmla="*/ 5804452 w 6439108"/>
              <a:gd name="connsiteY7" fmla="*/ 616226 h 617129"/>
              <a:gd name="connsiteX8" fmla="*/ 6439108 w 6439108"/>
              <a:gd name="connsiteY8" fmla="*/ 596919 h 617129"/>
              <a:gd name="connsiteX0" fmla="*/ 0 w 6423877"/>
              <a:gd name="connsiteY0" fmla="*/ 0 h 636675"/>
              <a:gd name="connsiteX1" fmla="*/ 2653748 w 6423877"/>
              <a:gd name="connsiteY1" fmla="*/ 99392 h 636675"/>
              <a:gd name="connsiteX2" fmla="*/ 3273819 w 6423877"/>
              <a:gd name="connsiteY2" fmla="*/ 172070 h 636675"/>
              <a:gd name="connsiteX3" fmla="*/ 3891094 w 6423877"/>
              <a:gd name="connsiteY3" fmla="*/ 307169 h 636675"/>
              <a:gd name="connsiteX4" fmla="*/ 4269195 w 6423877"/>
              <a:gd name="connsiteY4" fmla="*/ 396361 h 636675"/>
              <a:gd name="connsiteX5" fmla="*/ 4723593 w 6423877"/>
              <a:gd name="connsiteY5" fmla="*/ 492139 h 636675"/>
              <a:gd name="connsiteX6" fmla="*/ 5287478 w 6423877"/>
              <a:gd name="connsiteY6" fmla="*/ 566531 h 636675"/>
              <a:gd name="connsiteX7" fmla="*/ 5804452 w 6423877"/>
              <a:gd name="connsiteY7" fmla="*/ 616226 h 636675"/>
              <a:gd name="connsiteX8" fmla="*/ 6423877 w 6423877"/>
              <a:gd name="connsiteY8" fmla="*/ 636675 h 63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3877" h="636675">
                <a:moveTo>
                  <a:pt x="0" y="0"/>
                </a:moveTo>
                <a:lnTo>
                  <a:pt x="2653748" y="99392"/>
                </a:lnTo>
                <a:cubicBezTo>
                  <a:pt x="3189231" y="123101"/>
                  <a:pt x="3067595" y="137441"/>
                  <a:pt x="3273819" y="172070"/>
                </a:cubicBezTo>
                <a:cubicBezTo>
                  <a:pt x="3480043" y="206699"/>
                  <a:pt x="3725198" y="269787"/>
                  <a:pt x="3891094" y="307169"/>
                </a:cubicBezTo>
                <a:cubicBezTo>
                  <a:pt x="4056990" y="344551"/>
                  <a:pt x="4116484" y="353937"/>
                  <a:pt x="4269195" y="396361"/>
                </a:cubicBezTo>
                <a:lnTo>
                  <a:pt x="4723593" y="492139"/>
                </a:lnTo>
                <a:cubicBezTo>
                  <a:pt x="4856115" y="530239"/>
                  <a:pt x="5107335" y="545850"/>
                  <a:pt x="5287478" y="566531"/>
                </a:cubicBezTo>
                <a:cubicBezTo>
                  <a:pt x="5467621" y="587212"/>
                  <a:pt x="5573168" y="609505"/>
                  <a:pt x="5804452" y="616226"/>
                </a:cubicBezTo>
                <a:lnTo>
                  <a:pt x="6423877" y="636675"/>
                </a:lnTo>
              </a:path>
            </a:pathLst>
          </a:custGeom>
          <a:noFill/>
          <a:ln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3C7ECFF4-E8FE-46B3-AA7F-A9CADFF1A528}"/>
              </a:ext>
            </a:extLst>
          </p:cNvPr>
          <p:cNvSpPr txBox="1"/>
          <p:nvPr/>
        </p:nvSpPr>
        <p:spPr>
          <a:xfrm rot="16200000">
            <a:off x="92671" y="351998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Productivity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1ED3B8C6-DB14-4095-9AD2-D487A9328DDE}"/>
              </a:ext>
            </a:extLst>
          </p:cNvPr>
          <p:cNvSpPr txBox="1"/>
          <p:nvPr/>
        </p:nvSpPr>
        <p:spPr>
          <a:xfrm>
            <a:off x="3365399" y="5378581"/>
            <a:ext cx="21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Complexity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4302BB5A-7016-4404-B337-85CF30812FCF}"/>
              </a:ext>
            </a:extLst>
          </p:cNvPr>
          <p:cNvSpPr txBox="1"/>
          <p:nvPr/>
        </p:nvSpPr>
        <p:spPr>
          <a:xfrm>
            <a:off x="7402185" y="4474649"/>
            <a:ext cx="117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E87722"/>
                </a:solidFill>
              </a:rPr>
              <a:t>Monolithic </a:t>
            </a:r>
          </a:p>
          <a:p>
            <a:pPr algn="ctr"/>
            <a:r>
              <a:rPr lang="en-US" sz="1500" b="1" dirty="0">
                <a:solidFill>
                  <a:srgbClr val="E87722"/>
                </a:solidFill>
              </a:rPr>
              <a:t>Architecture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4CDEC76-E5D9-4C58-8099-FA65CD240003}"/>
              </a:ext>
            </a:extLst>
          </p:cNvPr>
          <p:cNvSpPr txBox="1"/>
          <p:nvPr/>
        </p:nvSpPr>
        <p:spPr>
          <a:xfrm>
            <a:off x="7344050" y="3734948"/>
            <a:ext cx="1251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>
                <a:solidFill>
                  <a:srgbClr val="00B050"/>
                </a:solidFill>
              </a:rPr>
              <a:t>Microservice</a:t>
            </a:r>
            <a:r>
              <a:rPr lang="en-US" sz="15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1500" b="1" dirty="0">
                <a:solidFill>
                  <a:srgbClr val="00B050"/>
                </a:solidFill>
              </a:rPr>
              <a:t>Architecture</a:t>
            </a:r>
          </a:p>
        </p:txBody>
      </p:sp>
      <p:cxnSp>
        <p:nvCxnSpPr>
          <p:cNvPr id="14" name="Straight Arrow Connector 17">
            <a:extLst>
              <a:ext uri="{FF2B5EF4-FFF2-40B4-BE49-F238E27FC236}">
                <a16:creationId xmlns:a16="http://schemas.microsoft.com/office/drawing/2014/main" id="{6812C74E-48F4-49F0-9964-58BF5E3139FB}"/>
              </a:ext>
            </a:extLst>
          </p:cNvPr>
          <p:cNvCxnSpPr/>
          <p:nvPr/>
        </p:nvCxnSpPr>
        <p:spPr>
          <a:xfrm>
            <a:off x="1118145" y="2981308"/>
            <a:ext cx="0" cy="54453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15746872-F1EF-4CAE-BCFE-35F50E7688A0}"/>
              </a:ext>
            </a:extLst>
          </p:cNvPr>
          <p:cNvSpPr txBox="1"/>
          <p:nvPr/>
        </p:nvSpPr>
        <p:spPr>
          <a:xfrm>
            <a:off x="979889" y="3605248"/>
            <a:ext cx="209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For small systems,</a:t>
            </a:r>
          </a:p>
          <a:p>
            <a:r>
              <a:rPr lang="en-US" sz="1350" dirty="0" err="1"/>
              <a:t>Microservices</a:t>
            </a:r>
            <a:r>
              <a:rPr lang="en-US" sz="1350" dirty="0"/>
              <a:t> architecture </a:t>
            </a:r>
          </a:p>
          <a:p>
            <a:r>
              <a:rPr lang="en-US" sz="1350" dirty="0"/>
              <a:t>introduces overhead</a:t>
            </a:r>
          </a:p>
          <a:p>
            <a:endParaRPr lang="en-US" sz="1350" dirty="0"/>
          </a:p>
        </p:txBody>
      </p: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322A3D48-D48D-4660-A052-3AFE2125C54C}"/>
              </a:ext>
            </a:extLst>
          </p:cNvPr>
          <p:cNvCxnSpPr/>
          <p:nvPr/>
        </p:nvCxnSpPr>
        <p:spPr>
          <a:xfrm>
            <a:off x="7109805" y="4092661"/>
            <a:ext cx="0" cy="7170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8DCB1269-1771-4978-9BAD-802C3C3AC66E}"/>
              </a:ext>
            </a:extLst>
          </p:cNvPr>
          <p:cNvSpPr txBox="1"/>
          <p:nvPr/>
        </p:nvSpPr>
        <p:spPr>
          <a:xfrm>
            <a:off x="5149065" y="4055072"/>
            <a:ext cx="189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 complexity increases,</a:t>
            </a:r>
          </a:p>
          <a:p>
            <a:r>
              <a:rPr lang="en-US" sz="1350" dirty="0"/>
              <a:t>reduced coupling better</a:t>
            </a:r>
          </a:p>
          <a:p>
            <a:r>
              <a:rPr lang="en-US" sz="1350" dirty="0"/>
              <a:t>maintains productivity</a:t>
            </a:r>
          </a:p>
          <a:p>
            <a:endParaRPr lang="en-US" sz="1350" dirty="0"/>
          </a:p>
        </p:txBody>
      </p: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2D5E311F-DFCD-4075-A558-DB4B0F0478B6}"/>
              </a:ext>
            </a:extLst>
          </p:cNvPr>
          <p:cNvCxnSpPr/>
          <p:nvPr/>
        </p:nvCxnSpPr>
        <p:spPr>
          <a:xfrm flipV="1">
            <a:off x="964967" y="2081025"/>
            <a:ext cx="0" cy="3231412"/>
          </a:xfrm>
          <a:prstGeom prst="straightConnector1">
            <a:avLst/>
          </a:prstGeom>
          <a:ln w="603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6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6E132E4-8A73-45FC-ACAE-2960316F62C9}"/>
              </a:ext>
            </a:extLst>
          </p:cNvPr>
          <p:cNvSpPr txBox="1">
            <a:spLocks/>
          </p:cNvSpPr>
          <p:nvPr/>
        </p:nvSpPr>
        <p:spPr>
          <a:xfrm>
            <a:off x="533400" y="1279988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microservices pipeline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Rectangle 117">
            <a:extLst>
              <a:ext uri="{FF2B5EF4-FFF2-40B4-BE49-F238E27FC236}">
                <a16:creationId xmlns:a16="http://schemas.microsoft.com/office/drawing/2014/main" id="{F779994E-AAC8-4017-AC60-A525F76DEB16}"/>
              </a:ext>
            </a:extLst>
          </p:cNvPr>
          <p:cNvSpPr/>
          <p:nvPr/>
        </p:nvSpPr>
        <p:spPr>
          <a:xfrm>
            <a:off x="6776059" y="2937447"/>
            <a:ext cx="1045606" cy="827997"/>
          </a:xfrm>
          <a:prstGeom prst="rect">
            <a:avLst/>
          </a:prstGeom>
          <a:solidFill>
            <a:srgbClr val="99FF99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100">
            <a:extLst>
              <a:ext uri="{FF2B5EF4-FFF2-40B4-BE49-F238E27FC236}">
                <a16:creationId xmlns:a16="http://schemas.microsoft.com/office/drawing/2014/main" id="{3B69DA7D-1532-4F40-BDD7-53138D33F429}"/>
              </a:ext>
            </a:extLst>
          </p:cNvPr>
          <p:cNvSpPr/>
          <p:nvPr/>
        </p:nvSpPr>
        <p:spPr>
          <a:xfrm>
            <a:off x="122817" y="1916832"/>
            <a:ext cx="6259538" cy="3186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93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2" name="Group 81">
            <a:extLst>
              <a:ext uri="{FF2B5EF4-FFF2-40B4-BE49-F238E27FC236}">
                <a16:creationId xmlns:a16="http://schemas.microsoft.com/office/drawing/2014/main" id="{555592F8-98F1-4F54-ABEB-53BF00C18A7A}"/>
              </a:ext>
            </a:extLst>
          </p:cNvPr>
          <p:cNvGrpSpPr/>
          <p:nvPr/>
        </p:nvGrpSpPr>
        <p:grpSpPr>
          <a:xfrm>
            <a:off x="159247" y="2471885"/>
            <a:ext cx="848309" cy="751045"/>
            <a:chOff x="383932" y="1958595"/>
            <a:chExt cx="1131078" cy="1001394"/>
          </a:xfrm>
        </p:grpSpPr>
        <p:pic>
          <p:nvPicPr>
            <p:cNvPr id="23" name="Picture 74">
              <a:extLst>
                <a:ext uri="{FF2B5EF4-FFF2-40B4-BE49-F238E27FC236}">
                  <a16:creationId xmlns:a16="http://schemas.microsoft.com/office/drawing/2014/main" id="{CFA263A0-23F6-4C55-B17A-74D081EF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81" b="69651"/>
            <a:stretch/>
          </p:blipFill>
          <p:spPr>
            <a:xfrm>
              <a:off x="623392" y="1958595"/>
              <a:ext cx="616295" cy="655840"/>
            </a:xfrm>
            <a:prstGeom prst="rect">
              <a:avLst/>
            </a:prstGeom>
          </p:spPr>
        </p:pic>
        <p:sp>
          <p:nvSpPr>
            <p:cNvPr id="24" name="TextBox 76">
              <a:extLst>
                <a:ext uri="{FF2B5EF4-FFF2-40B4-BE49-F238E27FC236}">
                  <a16:creationId xmlns:a16="http://schemas.microsoft.com/office/drawing/2014/main" id="{EBD49BDF-D31B-4615-8B26-40AB0D81F6EB}"/>
                </a:ext>
              </a:extLst>
            </p:cNvPr>
            <p:cNvSpPr txBox="1"/>
            <p:nvPr/>
          </p:nvSpPr>
          <p:spPr>
            <a:xfrm>
              <a:off x="383932" y="2621434"/>
              <a:ext cx="113107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Developer 1</a:t>
              </a:r>
            </a:p>
          </p:txBody>
        </p:sp>
      </p:grpSp>
      <p:grpSp>
        <p:nvGrpSpPr>
          <p:cNvPr id="25" name="Group 82">
            <a:extLst>
              <a:ext uri="{FF2B5EF4-FFF2-40B4-BE49-F238E27FC236}">
                <a16:creationId xmlns:a16="http://schemas.microsoft.com/office/drawing/2014/main" id="{225E42C0-60F4-45E2-A925-DCAF55588505}"/>
              </a:ext>
            </a:extLst>
          </p:cNvPr>
          <p:cNvGrpSpPr/>
          <p:nvPr/>
        </p:nvGrpSpPr>
        <p:grpSpPr>
          <a:xfrm>
            <a:off x="159247" y="3355768"/>
            <a:ext cx="848309" cy="754285"/>
            <a:chOff x="386977" y="3093562"/>
            <a:chExt cx="1131078" cy="1005714"/>
          </a:xfrm>
        </p:grpSpPr>
        <p:pic>
          <p:nvPicPr>
            <p:cNvPr id="26" name="Picture 77">
              <a:extLst>
                <a:ext uri="{FF2B5EF4-FFF2-40B4-BE49-F238E27FC236}">
                  <a16:creationId xmlns:a16="http://schemas.microsoft.com/office/drawing/2014/main" id="{9E428129-FDD4-4819-B600-6C5435D05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81" b="69651"/>
            <a:stretch/>
          </p:blipFill>
          <p:spPr>
            <a:xfrm>
              <a:off x="626437" y="3093562"/>
              <a:ext cx="616295" cy="655840"/>
            </a:xfrm>
            <a:prstGeom prst="rect">
              <a:avLst/>
            </a:prstGeom>
          </p:spPr>
        </p:pic>
        <p:sp>
          <p:nvSpPr>
            <p:cNvPr id="27" name="TextBox 78">
              <a:extLst>
                <a:ext uri="{FF2B5EF4-FFF2-40B4-BE49-F238E27FC236}">
                  <a16:creationId xmlns:a16="http://schemas.microsoft.com/office/drawing/2014/main" id="{10AB4239-740D-48CC-9184-716FCF6B6CEC}"/>
                </a:ext>
              </a:extLst>
            </p:cNvPr>
            <p:cNvSpPr txBox="1"/>
            <p:nvPr/>
          </p:nvSpPr>
          <p:spPr>
            <a:xfrm>
              <a:off x="386977" y="3760721"/>
              <a:ext cx="113107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Developer 2</a:t>
              </a:r>
            </a:p>
          </p:txBody>
        </p:sp>
      </p:grpSp>
      <p:grpSp>
        <p:nvGrpSpPr>
          <p:cNvPr id="28" name="Group 83">
            <a:extLst>
              <a:ext uri="{FF2B5EF4-FFF2-40B4-BE49-F238E27FC236}">
                <a16:creationId xmlns:a16="http://schemas.microsoft.com/office/drawing/2014/main" id="{E39C4231-5BD4-47F8-BF96-21E6FEB2CBF3}"/>
              </a:ext>
            </a:extLst>
          </p:cNvPr>
          <p:cNvGrpSpPr/>
          <p:nvPr/>
        </p:nvGrpSpPr>
        <p:grpSpPr>
          <a:xfrm>
            <a:off x="159247" y="4218154"/>
            <a:ext cx="848309" cy="756744"/>
            <a:chOff x="422451" y="4286955"/>
            <a:chExt cx="1131078" cy="1008992"/>
          </a:xfrm>
        </p:grpSpPr>
        <p:pic>
          <p:nvPicPr>
            <p:cNvPr id="29" name="Picture 79">
              <a:extLst>
                <a:ext uri="{FF2B5EF4-FFF2-40B4-BE49-F238E27FC236}">
                  <a16:creationId xmlns:a16="http://schemas.microsoft.com/office/drawing/2014/main" id="{F76A5E31-F567-4575-9655-486502269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81" b="69651"/>
            <a:stretch/>
          </p:blipFill>
          <p:spPr>
            <a:xfrm>
              <a:off x="661911" y="4286955"/>
              <a:ext cx="616295" cy="655840"/>
            </a:xfrm>
            <a:prstGeom prst="rect">
              <a:avLst/>
            </a:prstGeom>
          </p:spPr>
        </p:pic>
        <p:sp>
          <p:nvSpPr>
            <p:cNvPr id="30" name="TextBox 80">
              <a:extLst>
                <a:ext uri="{FF2B5EF4-FFF2-40B4-BE49-F238E27FC236}">
                  <a16:creationId xmlns:a16="http://schemas.microsoft.com/office/drawing/2014/main" id="{5521CAED-E6A8-44A2-9768-ACFFC42ECEFD}"/>
                </a:ext>
              </a:extLst>
            </p:cNvPr>
            <p:cNvSpPr txBox="1"/>
            <p:nvPr/>
          </p:nvSpPr>
          <p:spPr>
            <a:xfrm>
              <a:off x="422451" y="4957392"/>
              <a:ext cx="113107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Developer 3</a:t>
              </a:r>
            </a:p>
          </p:txBody>
        </p:sp>
      </p:grpSp>
      <p:sp>
        <p:nvSpPr>
          <p:cNvPr id="31" name="Rectangle 85">
            <a:extLst>
              <a:ext uri="{FF2B5EF4-FFF2-40B4-BE49-F238E27FC236}">
                <a16:creationId xmlns:a16="http://schemas.microsoft.com/office/drawing/2014/main" id="{D7ED741E-6C26-4A86-88D5-F0284B418224}"/>
              </a:ext>
            </a:extLst>
          </p:cNvPr>
          <p:cNvSpPr/>
          <p:nvPr/>
        </p:nvSpPr>
        <p:spPr>
          <a:xfrm>
            <a:off x="986913" y="2584951"/>
            <a:ext cx="795926" cy="288677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Develop</a:t>
            </a:r>
          </a:p>
        </p:txBody>
      </p:sp>
      <p:sp>
        <p:nvSpPr>
          <p:cNvPr id="32" name="Right Arrow 86">
            <a:extLst>
              <a:ext uri="{FF2B5EF4-FFF2-40B4-BE49-F238E27FC236}">
                <a16:creationId xmlns:a16="http://schemas.microsoft.com/office/drawing/2014/main" id="{64C88594-920D-4E48-8691-E24132080FDA}"/>
              </a:ext>
            </a:extLst>
          </p:cNvPr>
          <p:cNvSpPr/>
          <p:nvPr/>
        </p:nvSpPr>
        <p:spPr>
          <a:xfrm>
            <a:off x="1907336" y="2598883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89">
            <a:extLst>
              <a:ext uri="{FF2B5EF4-FFF2-40B4-BE49-F238E27FC236}">
                <a16:creationId xmlns:a16="http://schemas.microsoft.com/office/drawing/2014/main" id="{3FB5346C-BCB9-42F7-BD76-F16C43D11C05}"/>
              </a:ext>
            </a:extLst>
          </p:cNvPr>
          <p:cNvSpPr/>
          <p:nvPr/>
        </p:nvSpPr>
        <p:spPr>
          <a:xfrm>
            <a:off x="3736489" y="2271932"/>
            <a:ext cx="1170918" cy="2679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TextBox 90">
            <a:extLst>
              <a:ext uri="{FF2B5EF4-FFF2-40B4-BE49-F238E27FC236}">
                <a16:creationId xmlns:a16="http://schemas.microsoft.com/office/drawing/2014/main" id="{D6DE7B75-D0EF-4234-9803-2A06775BF22D}"/>
              </a:ext>
            </a:extLst>
          </p:cNvPr>
          <p:cNvSpPr txBox="1"/>
          <p:nvPr/>
        </p:nvSpPr>
        <p:spPr>
          <a:xfrm>
            <a:off x="3793053" y="1982132"/>
            <a:ext cx="10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Staging SCM</a:t>
            </a:r>
          </a:p>
        </p:txBody>
      </p:sp>
      <p:sp>
        <p:nvSpPr>
          <p:cNvPr id="35" name="Rectangle 91">
            <a:extLst>
              <a:ext uri="{FF2B5EF4-FFF2-40B4-BE49-F238E27FC236}">
                <a16:creationId xmlns:a16="http://schemas.microsoft.com/office/drawing/2014/main" id="{6EB489DD-B70D-444D-B487-6C4DCE21DBBA}"/>
              </a:ext>
            </a:extLst>
          </p:cNvPr>
          <p:cNvSpPr/>
          <p:nvPr/>
        </p:nvSpPr>
        <p:spPr>
          <a:xfrm>
            <a:off x="5386012" y="3090509"/>
            <a:ext cx="873728" cy="1157321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Service Integration</a:t>
            </a:r>
          </a:p>
          <a:p>
            <a:pPr algn="ctr"/>
            <a:r>
              <a:rPr lang="en-US" sz="1050" dirty="0"/>
              <a:t>Test</a:t>
            </a:r>
          </a:p>
        </p:txBody>
      </p:sp>
      <p:sp>
        <p:nvSpPr>
          <p:cNvPr id="36" name="Right Arrow 93">
            <a:extLst>
              <a:ext uri="{FF2B5EF4-FFF2-40B4-BE49-F238E27FC236}">
                <a16:creationId xmlns:a16="http://schemas.microsoft.com/office/drawing/2014/main" id="{50FF2FEE-0E4D-4290-9C2F-E4CE6884BB34}"/>
              </a:ext>
            </a:extLst>
          </p:cNvPr>
          <p:cNvSpPr/>
          <p:nvPr/>
        </p:nvSpPr>
        <p:spPr>
          <a:xfrm>
            <a:off x="3330520" y="2598883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7" name="Right Arrow 94">
            <a:extLst>
              <a:ext uri="{FF2B5EF4-FFF2-40B4-BE49-F238E27FC236}">
                <a16:creationId xmlns:a16="http://schemas.microsoft.com/office/drawing/2014/main" id="{87082890-0678-40A4-A743-5B14FD9F2369}"/>
              </a:ext>
            </a:extLst>
          </p:cNvPr>
          <p:cNvSpPr/>
          <p:nvPr/>
        </p:nvSpPr>
        <p:spPr>
          <a:xfrm>
            <a:off x="5019268" y="3530821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Right Arrow 95">
            <a:extLst>
              <a:ext uri="{FF2B5EF4-FFF2-40B4-BE49-F238E27FC236}">
                <a16:creationId xmlns:a16="http://schemas.microsoft.com/office/drawing/2014/main" id="{66D9B9A1-81BA-4EA9-B7DB-6CD4080DAB09}"/>
              </a:ext>
            </a:extLst>
          </p:cNvPr>
          <p:cNvSpPr/>
          <p:nvPr/>
        </p:nvSpPr>
        <p:spPr>
          <a:xfrm>
            <a:off x="6404176" y="3538763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265BEDDD-0578-4755-A13B-9739B35AC44D}"/>
              </a:ext>
            </a:extLst>
          </p:cNvPr>
          <p:cNvSpPr/>
          <p:nvPr/>
        </p:nvSpPr>
        <p:spPr>
          <a:xfrm>
            <a:off x="6711076" y="1900502"/>
            <a:ext cx="1170918" cy="4180790"/>
          </a:xfrm>
          <a:prstGeom prst="rect">
            <a:avLst/>
          </a:prstGeom>
          <a:solidFill>
            <a:srgbClr val="002060"/>
          </a:solidFill>
          <a:ln w="12700">
            <a:solidFill>
              <a:srgbClr val="093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TextBox 97">
            <a:extLst>
              <a:ext uri="{FF2B5EF4-FFF2-40B4-BE49-F238E27FC236}">
                <a16:creationId xmlns:a16="http://schemas.microsoft.com/office/drawing/2014/main" id="{863E47F2-FDF4-482D-B81E-8AFD3AAD1E90}"/>
              </a:ext>
            </a:extLst>
          </p:cNvPr>
          <p:cNvSpPr txBox="1"/>
          <p:nvPr/>
        </p:nvSpPr>
        <p:spPr>
          <a:xfrm>
            <a:off x="6757085" y="1616750"/>
            <a:ext cx="10432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Master SCM</a:t>
            </a:r>
          </a:p>
        </p:txBody>
      </p:sp>
      <p:sp>
        <p:nvSpPr>
          <p:cNvPr id="41" name="TextBox 98">
            <a:extLst>
              <a:ext uri="{FF2B5EF4-FFF2-40B4-BE49-F238E27FC236}">
                <a16:creationId xmlns:a16="http://schemas.microsoft.com/office/drawing/2014/main" id="{80EF440A-6333-4AC6-B07F-23A83212947E}"/>
              </a:ext>
            </a:extLst>
          </p:cNvPr>
          <p:cNvSpPr txBox="1"/>
          <p:nvPr/>
        </p:nvSpPr>
        <p:spPr>
          <a:xfrm>
            <a:off x="6817540" y="2067928"/>
            <a:ext cx="96193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Service A v1</a:t>
            </a:r>
          </a:p>
          <a:p>
            <a:r>
              <a:rPr lang="en-US" sz="1200" dirty="0"/>
              <a:t>Service A v2</a:t>
            </a:r>
          </a:p>
          <a:p>
            <a:r>
              <a:rPr lang="en-US" sz="1200" dirty="0"/>
              <a:t>      …</a:t>
            </a:r>
          </a:p>
          <a:p>
            <a:r>
              <a:rPr lang="en-US" sz="1200" dirty="0"/>
              <a:t>Service A </a:t>
            </a:r>
            <a:r>
              <a:rPr lang="en-US" sz="1200" dirty="0" err="1"/>
              <a:t>vN</a:t>
            </a:r>
            <a:endParaRPr lang="en-US" sz="1200" dirty="0"/>
          </a:p>
        </p:txBody>
      </p:sp>
      <p:sp>
        <p:nvSpPr>
          <p:cNvPr id="42" name="TextBox 101">
            <a:extLst>
              <a:ext uri="{FF2B5EF4-FFF2-40B4-BE49-F238E27FC236}">
                <a16:creationId xmlns:a16="http://schemas.microsoft.com/office/drawing/2014/main" id="{211A5283-C218-4572-9F6B-9F2338C83DA7}"/>
              </a:ext>
            </a:extLst>
          </p:cNvPr>
          <p:cNvSpPr txBox="1"/>
          <p:nvPr/>
        </p:nvSpPr>
        <p:spPr>
          <a:xfrm>
            <a:off x="175610" y="1947507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A</a:t>
            </a:r>
          </a:p>
        </p:txBody>
      </p:sp>
      <p:sp>
        <p:nvSpPr>
          <p:cNvPr id="43" name="Rectangle 102">
            <a:extLst>
              <a:ext uri="{FF2B5EF4-FFF2-40B4-BE49-F238E27FC236}">
                <a16:creationId xmlns:a16="http://schemas.microsoft.com/office/drawing/2014/main" id="{8FDD6EFE-10AC-48FA-8BA2-6AFC73DE7D4E}"/>
              </a:ext>
            </a:extLst>
          </p:cNvPr>
          <p:cNvSpPr/>
          <p:nvPr/>
        </p:nvSpPr>
        <p:spPr>
          <a:xfrm>
            <a:off x="990192" y="3475994"/>
            <a:ext cx="795926" cy="288677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Develop</a:t>
            </a:r>
          </a:p>
        </p:txBody>
      </p:sp>
      <p:sp>
        <p:nvSpPr>
          <p:cNvPr id="44" name="Right Arrow 103">
            <a:extLst>
              <a:ext uri="{FF2B5EF4-FFF2-40B4-BE49-F238E27FC236}">
                <a16:creationId xmlns:a16="http://schemas.microsoft.com/office/drawing/2014/main" id="{D617BFB8-E1A5-4E10-B2D4-A0B755E5EA92}"/>
              </a:ext>
            </a:extLst>
          </p:cNvPr>
          <p:cNvSpPr/>
          <p:nvPr/>
        </p:nvSpPr>
        <p:spPr>
          <a:xfrm>
            <a:off x="1910615" y="3489926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5" name="Right Arrow 105">
            <a:extLst>
              <a:ext uri="{FF2B5EF4-FFF2-40B4-BE49-F238E27FC236}">
                <a16:creationId xmlns:a16="http://schemas.microsoft.com/office/drawing/2014/main" id="{9A3172B6-7E16-481B-A2C2-8FCD53F8044B}"/>
              </a:ext>
            </a:extLst>
          </p:cNvPr>
          <p:cNvSpPr/>
          <p:nvPr/>
        </p:nvSpPr>
        <p:spPr>
          <a:xfrm>
            <a:off x="3333799" y="3489926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6" name="Rectangle 106">
            <a:extLst>
              <a:ext uri="{FF2B5EF4-FFF2-40B4-BE49-F238E27FC236}">
                <a16:creationId xmlns:a16="http://schemas.microsoft.com/office/drawing/2014/main" id="{4DA55645-B8E3-4A39-80CB-D853898C37D0}"/>
              </a:ext>
            </a:extLst>
          </p:cNvPr>
          <p:cNvSpPr/>
          <p:nvPr/>
        </p:nvSpPr>
        <p:spPr>
          <a:xfrm>
            <a:off x="986913" y="4351657"/>
            <a:ext cx="795926" cy="288677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Develop</a:t>
            </a:r>
          </a:p>
        </p:txBody>
      </p:sp>
      <p:sp>
        <p:nvSpPr>
          <p:cNvPr id="47" name="Right Arrow 107">
            <a:extLst>
              <a:ext uri="{FF2B5EF4-FFF2-40B4-BE49-F238E27FC236}">
                <a16:creationId xmlns:a16="http://schemas.microsoft.com/office/drawing/2014/main" id="{71F57387-EA82-4398-8E3A-79B4B8E5801F}"/>
              </a:ext>
            </a:extLst>
          </p:cNvPr>
          <p:cNvSpPr/>
          <p:nvPr/>
        </p:nvSpPr>
        <p:spPr>
          <a:xfrm>
            <a:off x="1907336" y="4365589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8" name="Right Arrow 109">
            <a:extLst>
              <a:ext uri="{FF2B5EF4-FFF2-40B4-BE49-F238E27FC236}">
                <a16:creationId xmlns:a16="http://schemas.microsoft.com/office/drawing/2014/main" id="{6BE7DBA0-FF45-40E5-9992-89608ED6D932}"/>
              </a:ext>
            </a:extLst>
          </p:cNvPr>
          <p:cNvSpPr/>
          <p:nvPr/>
        </p:nvSpPr>
        <p:spPr>
          <a:xfrm>
            <a:off x="3330520" y="4365589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9" name="Picture 110">
            <a:extLst>
              <a:ext uri="{FF2B5EF4-FFF2-40B4-BE49-F238E27FC236}">
                <a16:creationId xmlns:a16="http://schemas.microsoft.com/office/drawing/2014/main" id="{127BB4C6-4204-4A1E-8E0E-F39EBEEBFE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36116" r="72619" b="35534"/>
          <a:stretch/>
        </p:blipFill>
        <p:spPr>
          <a:xfrm>
            <a:off x="3889900" y="3125820"/>
            <a:ext cx="864096" cy="972108"/>
          </a:xfrm>
          <a:prstGeom prst="rect">
            <a:avLst/>
          </a:prstGeom>
        </p:spPr>
      </p:pic>
      <p:pic>
        <p:nvPicPr>
          <p:cNvPr id="50" name="Picture 111">
            <a:extLst>
              <a:ext uri="{FF2B5EF4-FFF2-40B4-BE49-F238E27FC236}">
                <a16:creationId xmlns:a16="http://schemas.microsoft.com/office/drawing/2014/main" id="{2943292D-8261-46DC-B13D-AEC443EBC5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70031" r="70520" b="318"/>
          <a:stretch/>
        </p:blipFill>
        <p:spPr>
          <a:xfrm>
            <a:off x="5557164" y="3594859"/>
            <a:ext cx="580802" cy="584970"/>
          </a:xfrm>
          <a:prstGeom prst="rect">
            <a:avLst/>
          </a:prstGeom>
        </p:spPr>
      </p:pic>
      <p:sp>
        <p:nvSpPr>
          <p:cNvPr id="51" name="Rectangle 112">
            <a:extLst>
              <a:ext uri="{FF2B5EF4-FFF2-40B4-BE49-F238E27FC236}">
                <a16:creationId xmlns:a16="http://schemas.microsoft.com/office/drawing/2014/main" id="{868FEC4B-6A97-483C-AC29-BD6956D2332A}"/>
              </a:ext>
            </a:extLst>
          </p:cNvPr>
          <p:cNvSpPr/>
          <p:nvPr/>
        </p:nvSpPr>
        <p:spPr>
          <a:xfrm>
            <a:off x="122400" y="5189140"/>
            <a:ext cx="6259538" cy="932281"/>
          </a:xfrm>
          <a:prstGeom prst="rect">
            <a:avLst/>
          </a:prstGeom>
          <a:solidFill>
            <a:srgbClr val="E87722"/>
          </a:solidFill>
          <a:ln w="12700">
            <a:solidFill>
              <a:srgbClr val="093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2" name="Right Arrow 113">
            <a:extLst>
              <a:ext uri="{FF2B5EF4-FFF2-40B4-BE49-F238E27FC236}">
                <a16:creationId xmlns:a16="http://schemas.microsoft.com/office/drawing/2014/main" id="{A48930FD-FF9C-4640-A202-5F0C17FB373C}"/>
              </a:ext>
            </a:extLst>
          </p:cNvPr>
          <p:cNvSpPr/>
          <p:nvPr/>
        </p:nvSpPr>
        <p:spPr>
          <a:xfrm>
            <a:off x="6397466" y="5518795"/>
            <a:ext cx="293597" cy="260811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3" name="TextBox 114">
            <a:extLst>
              <a:ext uri="{FF2B5EF4-FFF2-40B4-BE49-F238E27FC236}">
                <a16:creationId xmlns:a16="http://schemas.microsoft.com/office/drawing/2014/main" id="{40457CBB-D18F-4941-B10D-4ECE3E6C46C3}"/>
              </a:ext>
            </a:extLst>
          </p:cNvPr>
          <p:cNvSpPr txBox="1"/>
          <p:nvPr/>
        </p:nvSpPr>
        <p:spPr>
          <a:xfrm>
            <a:off x="169191" y="5488570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 B</a:t>
            </a:r>
          </a:p>
        </p:txBody>
      </p:sp>
      <p:sp>
        <p:nvSpPr>
          <p:cNvPr id="54" name="TextBox 116">
            <a:extLst>
              <a:ext uri="{FF2B5EF4-FFF2-40B4-BE49-F238E27FC236}">
                <a16:creationId xmlns:a16="http://schemas.microsoft.com/office/drawing/2014/main" id="{7A6A10D5-DE1A-448E-81C0-94C117FFCE02}"/>
              </a:ext>
            </a:extLst>
          </p:cNvPr>
          <p:cNvSpPr txBox="1"/>
          <p:nvPr/>
        </p:nvSpPr>
        <p:spPr>
          <a:xfrm>
            <a:off x="6817901" y="3079431"/>
            <a:ext cx="955518" cy="830997"/>
          </a:xfrm>
          <a:prstGeom prst="rect">
            <a:avLst/>
          </a:prstGeom>
          <a:solidFill>
            <a:srgbClr val="E87722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Service B v1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Service B v2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…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Service B </a:t>
            </a:r>
            <a:r>
              <a:rPr lang="en-US" sz="1200" dirty="0" err="1">
                <a:solidFill>
                  <a:schemeClr val="bg1"/>
                </a:solidFill>
              </a:rPr>
              <a:t>vN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118">
            <a:extLst>
              <a:ext uri="{FF2B5EF4-FFF2-40B4-BE49-F238E27FC236}">
                <a16:creationId xmlns:a16="http://schemas.microsoft.com/office/drawing/2014/main" id="{7082CCD6-152D-48B4-B11E-B0B87D5391C4}"/>
              </a:ext>
            </a:extLst>
          </p:cNvPr>
          <p:cNvSpPr txBox="1"/>
          <p:nvPr/>
        </p:nvSpPr>
        <p:spPr>
          <a:xfrm>
            <a:off x="4985231" y="3231099"/>
            <a:ext cx="375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vN</a:t>
            </a:r>
            <a:endParaRPr lang="en-US" sz="1350" dirty="0"/>
          </a:p>
        </p:txBody>
      </p:sp>
      <p:sp>
        <p:nvSpPr>
          <p:cNvPr id="56" name="Rectangle 119">
            <a:extLst>
              <a:ext uri="{FF2B5EF4-FFF2-40B4-BE49-F238E27FC236}">
                <a16:creationId xmlns:a16="http://schemas.microsoft.com/office/drawing/2014/main" id="{415887E6-F7D2-47A6-83DA-4A38C1884077}"/>
              </a:ext>
            </a:extLst>
          </p:cNvPr>
          <p:cNvSpPr/>
          <p:nvPr/>
        </p:nvSpPr>
        <p:spPr>
          <a:xfrm>
            <a:off x="8116892" y="3061030"/>
            <a:ext cx="860479" cy="1344981"/>
          </a:xfrm>
          <a:prstGeom prst="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System</a:t>
            </a:r>
          </a:p>
          <a:p>
            <a:pPr algn="ctr"/>
            <a:r>
              <a:rPr lang="en-US" sz="1050" dirty="0"/>
              <a:t>Integration Test</a:t>
            </a:r>
          </a:p>
        </p:txBody>
      </p:sp>
      <p:pic>
        <p:nvPicPr>
          <p:cNvPr id="57" name="Picture 120">
            <a:extLst>
              <a:ext uri="{FF2B5EF4-FFF2-40B4-BE49-F238E27FC236}">
                <a16:creationId xmlns:a16="http://schemas.microsoft.com/office/drawing/2014/main" id="{37041574-6EE9-4F81-B552-F22AB5B6E7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70031" r="70520" b="318"/>
          <a:stretch/>
        </p:blipFill>
        <p:spPr>
          <a:xfrm>
            <a:off x="8152437" y="3547473"/>
            <a:ext cx="820385" cy="826274"/>
          </a:xfrm>
          <a:prstGeom prst="rect">
            <a:avLst/>
          </a:prstGeom>
        </p:spPr>
      </p:pic>
      <p:pic>
        <p:nvPicPr>
          <p:cNvPr id="58" name="Picture 121">
            <a:extLst>
              <a:ext uri="{FF2B5EF4-FFF2-40B4-BE49-F238E27FC236}">
                <a16:creationId xmlns:a16="http://schemas.microsoft.com/office/drawing/2014/main" id="{509E95C7-FDD4-4194-B884-4EA7549981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 r="34971" b="69236"/>
          <a:stretch/>
        </p:blipFill>
        <p:spPr>
          <a:xfrm>
            <a:off x="8130459" y="4935085"/>
            <a:ext cx="863241" cy="872168"/>
          </a:xfrm>
          <a:prstGeom prst="rect">
            <a:avLst/>
          </a:prstGeom>
        </p:spPr>
      </p:pic>
      <p:sp>
        <p:nvSpPr>
          <p:cNvPr id="59" name="TextBox 122">
            <a:extLst>
              <a:ext uri="{FF2B5EF4-FFF2-40B4-BE49-F238E27FC236}">
                <a16:creationId xmlns:a16="http://schemas.microsoft.com/office/drawing/2014/main" id="{E87F2ADB-1E98-4DC4-8979-AE9E9CFBC915}"/>
              </a:ext>
            </a:extLst>
          </p:cNvPr>
          <p:cNvSpPr txBox="1"/>
          <p:nvPr/>
        </p:nvSpPr>
        <p:spPr>
          <a:xfrm>
            <a:off x="8179159" y="5775275"/>
            <a:ext cx="731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Deploy</a:t>
            </a:r>
            <a:endParaRPr lang="en-US" sz="1050" dirty="0"/>
          </a:p>
        </p:txBody>
      </p:sp>
      <p:sp>
        <p:nvSpPr>
          <p:cNvPr id="60" name="Right Arrow 123">
            <a:extLst>
              <a:ext uri="{FF2B5EF4-FFF2-40B4-BE49-F238E27FC236}">
                <a16:creationId xmlns:a16="http://schemas.microsoft.com/office/drawing/2014/main" id="{6432ABC8-534D-4883-99AB-2B8971341150}"/>
              </a:ext>
            </a:extLst>
          </p:cNvPr>
          <p:cNvSpPr/>
          <p:nvPr/>
        </p:nvSpPr>
        <p:spPr>
          <a:xfrm rot="5400000">
            <a:off x="8378401" y="4537954"/>
            <a:ext cx="354582" cy="270167"/>
          </a:xfrm>
          <a:prstGeom prst="right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1" name="Bent Arrow 124">
            <a:extLst>
              <a:ext uri="{FF2B5EF4-FFF2-40B4-BE49-F238E27FC236}">
                <a16:creationId xmlns:a16="http://schemas.microsoft.com/office/drawing/2014/main" id="{C0CA399C-CC18-44EA-BD37-3DD7EDF013C7}"/>
              </a:ext>
            </a:extLst>
          </p:cNvPr>
          <p:cNvSpPr/>
          <p:nvPr/>
        </p:nvSpPr>
        <p:spPr>
          <a:xfrm rot="5400000">
            <a:off x="8022706" y="2284616"/>
            <a:ext cx="610362" cy="758435"/>
          </a:xfrm>
          <a:prstGeom prst="bentArrow">
            <a:avLst>
              <a:gd name="adj1" fmla="val 22325"/>
              <a:gd name="adj2" fmla="val 25000"/>
              <a:gd name="adj3" fmla="val 25000"/>
              <a:gd name="adj4" fmla="val 43750"/>
            </a:avLst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2" name="TextBox 125">
            <a:extLst>
              <a:ext uri="{FF2B5EF4-FFF2-40B4-BE49-F238E27FC236}">
                <a16:creationId xmlns:a16="http://schemas.microsoft.com/office/drawing/2014/main" id="{D6A1AE8D-1B99-4B9D-8571-0CCABCCFC74B}"/>
              </a:ext>
            </a:extLst>
          </p:cNvPr>
          <p:cNvSpPr txBox="1"/>
          <p:nvPr/>
        </p:nvSpPr>
        <p:spPr>
          <a:xfrm>
            <a:off x="7184245" y="3937855"/>
            <a:ext cx="25199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.</a:t>
            </a:r>
          </a:p>
          <a:p>
            <a:r>
              <a:rPr lang="en-US" sz="2100" dirty="0">
                <a:solidFill>
                  <a:schemeClr val="bg1"/>
                </a:solidFill>
              </a:rPr>
              <a:t>.</a:t>
            </a:r>
          </a:p>
          <a:p>
            <a:r>
              <a:rPr lang="en-US" sz="2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3" name="Picture 126">
            <a:extLst>
              <a:ext uri="{FF2B5EF4-FFF2-40B4-BE49-F238E27FC236}">
                <a16:creationId xmlns:a16="http://schemas.microsoft.com/office/drawing/2014/main" id="{28ED4595-FF91-4364-85B0-C21FE28F1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36116" r="72619" b="35534"/>
          <a:stretch/>
        </p:blipFill>
        <p:spPr>
          <a:xfrm>
            <a:off x="6898186" y="4989774"/>
            <a:ext cx="864096" cy="972108"/>
          </a:xfrm>
          <a:prstGeom prst="rect">
            <a:avLst/>
          </a:prstGeom>
        </p:spPr>
      </p:pic>
      <p:grpSp>
        <p:nvGrpSpPr>
          <p:cNvPr id="64" name="Group 128">
            <a:extLst>
              <a:ext uri="{FF2B5EF4-FFF2-40B4-BE49-F238E27FC236}">
                <a16:creationId xmlns:a16="http://schemas.microsoft.com/office/drawing/2014/main" id="{1D37D74A-EF5E-4253-92CD-B83112232DA3}"/>
              </a:ext>
            </a:extLst>
          </p:cNvPr>
          <p:cNvGrpSpPr/>
          <p:nvPr/>
        </p:nvGrpSpPr>
        <p:grpSpPr>
          <a:xfrm>
            <a:off x="2304988" y="2428095"/>
            <a:ext cx="906941" cy="602389"/>
            <a:chOff x="3034812" y="2109349"/>
            <a:chExt cx="1209254" cy="803185"/>
          </a:xfrm>
          <a:solidFill>
            <a:srgbClr val="002060"/>
          </a:solidFill>
        </p:grpSpPr>
        <p:sp>
          <p:nvSpPr>
            <p:cNvPr id="65" name="Rectangle 87">
              <a:extLst>
                <a:ext uri="{FF2B5EF4-FFF2-40B4-BE49-F238E27FC236}">
                  <a16:creationId xmlns:a16="http://schemas.microsoft.com/office/drawing/2014/main" id="{52ACCCB4-D30D-4B7F-970E-E11322F56E52}"/>
                </a:ext>
              </a:extLst>
            </p:cNvPr>
            <p:cNvSpPr/>
            <p:nvPr/>
          </p:nvSpPr>
          <p:spPr>
            <a:xfrm>
              <a:off x="3034812" y="2109349"/>
              <a:ext cx="1209254" cy="803185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dirty="0"/>
                <a:t>Unit Test</a:t>
              </a:r>
            </a:p>
          </p:txBody>
        </p:sp>
        <p:pic>
          <p:nvPicPr>
            <p:cNvPr id="66" name="Picture 127">
              <a:extLst>
                <a:ext uri="{FF2B5EF4-FFF2-40B4-BE49-F238E27FC236}">
                  <a16:creationId xmlns:a16="http://schemas.microsoft.com/office/drawing/2014/main" id="{8964D72C-8821-4F57-8DA4-FCB21E11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" t="70031" r="70520" b="318"/>
            <a:stretch/>
          </p:blipFill>
          <p:spPr>
            <a:xfrm>
              <a:off x="3440112" y="2390963"/>
              <a:ext cx="474077" cy="47748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7" name="Group 129">
            <a:extLst>
              <a:ext uri="{FF2B5EF4-FFF2-40B4-BE49-F238E27FC236}">
                <a16:creationId xmlns:a16="http://schemas.microsoft.com/office/drawing/2014/main" id="{142A03F8-62B1-4269-8838-C1F26EEDF1F3}"/>
              </a:ext>
            </a:extLst>
          </p:cNvPr>
          <p:cNvGrpSpPr/>
          <p:nvPr/>
        </p:nvGrpSpPr>
        <p:grpSpPr>
          <a:xfrm>
            <a:off x="2319892" y="3319138"/>
            <a:ext cx="906941" cy="602389"/>
            <a:chOff x="3034812" y="2109349"/>
            <a:chExt cx="1209254" cy="803185"/>
          </a:xfrm>
          <a:solidFill>
            <a:srgbClr val="002060"/>
          </a:solidFill>
        </p:grpSpPr>
        <p:sp>
          <p:nvSpPr>
            <p:cNvPr id="68" name="Rectangle 130">
              <a:extLst>
                <a:ext uri="{FF2B5EF4-FFF2-40B4-BE49-F238E27FC236}">
                  <a16:creationId xmlns:a16="http://schemas.microsoft.com/office/drawing/2014/main" id="{AE31CB4E-FEE1-45CC-87C9-839426D1E12F}"/>
                </a:ext>
              </a:extLst>
            </p:cNvPr>
            <p:cNvSpPr/>
            <p:nvPr/>
          </p:nvSpPr>
          <p:spPr>
            <a:xfrm>
              <a:off x="3034812" y="2109349"/>
              <a:ext cx="1209254" cy="803185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dirty="0"/>
                <a:t>Unit Test</a:t>
              </a:r>
            </a:p>
          </p:txBody>
        </p:sp>
        <p:pic>
          <p:nvPicPr>
            <p:cNvPr id="69" name="Picture 131">
              <a:extLst>
                <a:ext uri="{FF2B5EF4-FFF2-40B4-BE49-F238E27FC236}">
                  <a16:creationId xmlns:a16="http://schemas.microsoft.com/office/drawing/2014/main" id="{95FD5924-B767-4E0A-BB04-BEBE3DD8D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" t="70031" r="70520" b="318"/>
            <a:stretch/>
          </p:blipFill>
          <p:spPr>
            <a:xfrm>
              <a:off x="3440112" y="2390963"/>
              <a:ext cx="474077" cy="47748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70" name="Group 132">
            <a:extLst>
              <a:ext uri="{FF2B5EF4-FFF2-40B4-BE49-F238E27FC236}">
                <a16:creationId xmlns:a16="http://schemas.microsoft.com/office/drawing/2014/main" id="{A5F5D6F9-62AE-4AEF-8EBA-95E2E2A54368}"/>
              </a:ext>
            </a:extLst>
          </p:cNvPr>
          <p:cNvGrpSpPr/>
          <p:nvPr/>
        </p:nvGrpSpPr>
        <p:grpSpPr>
          <a:xfrm>
            <a:off x="2325429" y="4194801"/>
            <a:ext cx="906941" cy="602389"/>
            <a:chOff x="3034812" y="2109349"/>
            <a:chExt cx="1209254" cy="803185"/>
          </a:xfrm>
          <a:solidFill>
            <a:srgbClr val="002060"/>
          </a:solidFill>
        </p:grpSpPr>
        <p:sp>
          <p:nvSpPr>
            <p:cNvPr id="71" name="Rectangle 133">
              <a:extLst>
                <a:ext uri="{FF2B5EF4-FFF2-40B4-BE49-F238E27FC236}">
                  <a16:creationId xmlns:a16="http://schemas.microsoft.com/office/drawing/2014/main" id="{EBD92E19-938B-4D50-9C67-5E2ED4B9F188}"/>
                </a:ext>
              </a:extLst>
            </p:cNvPr>
            <p:cNvSpPr/>
            <p:nvPr/>
          </p:nvSpPr>
          <p:spPr>
            <a:xfrm>
              <a:off x="3034812" y="2109349"/>
              <a:ext cx="1209254" cy="803185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dirty="0"/>
                <a:t>Unit Test</a:t>
              </a:r>
            </a:p>
          </p:txBody>
        </p:sp>
        <p:pic>
          <p:nvPicPr>
            <p:cNvPr id="72" name="Picture 134">
              <a:extLst>
                <a:ext uri="{FF2B5EF4-FFF2-40B4-BE49-F238E27FC236}">
                  <a16:creationId xmlns:a16="http://schemas.microsoft.com/office/drawing/2014/main" id="{1FE50907-3012-4F6B-A429-21D2B1BBF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" t="70031" r="70520" b="318"/>
            <a:stretch/>
          </p:blipFill>
          <p:spPr>
            <a:xfrm>
              <a:off x="3440112" y="2390963"/>
              <a:ext cx="474077" cy="477480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07536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rgbClr val="E87722"/>
          </a:solidFill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16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rgbClr val="E87722"/>
          </a:solidFill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0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6993" y="2204864"/>
            <a:ext cx="788908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Microservice infrastructure based on </a:t>
            </a:r>
            <a:r>
              <a:rPr lang="en-US" b="1" dirty="0">
                <a:solidFill>
                  <a:schemeClr val="accent1"/>
                </a:solidFill>
              </a:rPr>
              <a:t>Rust framework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Integration of microservices with </a:t>
            </a:r>
            <a:r>
              <a:rPr lang="en-US" b="1" dirty="0">
                <a:solidFill>
                  <a:schemeClr val="accent1"/>
                </a:solidFill>
              </a:rPr>
              <a:t>C++ libraries / DLLs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Communication between microservices through </a:t>
            </a:r>
            <a:r>
              <a:rPr lang="en-US" b="1" dirty="0">
                <a:solidFill>
                  <a:schemeClr val="accent1"/>
                </a:solidFill>
              </a:rPr>
              <a:t>http / REST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Communication data will be transmitted as </a:t>
            </a:r>
            <a:r>
              <a:rPr lang="en-US" b="1" dirty="0">
                <a:solidFill>
                  <a:schemeClr val="accent1"/>
                </a:solidFill>
              </a:rPr>
              <a:t>Json</a:t>
            </a:r>
            <a:r>
              <a:rPr lang="en-US" dirty="0"/>
              <a:t> strings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Dedicated layer </a:t>
            </a:r>
            <a:r>
              <a:rPr lang="en-US" dirty="0"/>
              <a:t>for conversion of C++ data types from and to Json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Microservice framework allows to </a:t>
            </a:r>
            <a:r>
              <a:rPr lang="en-US" b="1" dirty="0">
                <a:solidFill>
                  <a:schemeClr val="accent1"/>
                </a:solidFill>
              </a:rPr>
              <a:t>encapsulate generic DLLs </a:t>
            </a:r>
            <a:r>
              <a:rPr lang="en-US" dirty="0"/>
              <a:t>into microservices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communication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Can be deployed either on </a:t>
            </a:r>
            <a:r>
              <a:rPr lang="en-US" b="1" dirty="0">
                <a:solidFill>
                  <a:schemeClr val="accent1"/>
                </a:solidFill>
              </a:rPr>
              <a:t>one node or distributed </a:t>
            </a:r>
            <a:r>
              <a:rPr lang="en-US" dirty="0"/>
              <a:t>(http communication)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Microservice Framework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25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Microservice Framework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3400" y="1988840"/>
            <a:ext cx="7921528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Data storage based on </a:t>
            </a:r>
            <a:r>
              <a:rPr lang="en-US" b="1" dirty="0">
                <a:solidFill>
                  <a:schemeClr val="accent1"/>
                </a:solidFill>
              </a:rPr>
              <a:t>No-SQL database MongoDB Community Server</a:t>
            </a:r>
            <a:br>
              <a:rPr lang="en-US" dirty="0"/>
            </a:br>
            <a:r>
              <a:rPr lang="en-US" dirty="0"/>
              <a:t> (high performance / big data)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Document oriented </a:t>
            </a:r>
            <a:r>
              <a:rPr lang="en-US" dirty="0"/>
              <a:t>database with powerful search capabilities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Potentially </a:t>
            </a:r>
            <a:r>
              <a:rPr lang="en-US" b="1" dirty="0">
                <a:solidFill>
                  <a:schemeClr val="accent1"/>
                </a:solidFill>
              </a:rPr>
              <a:t>distributed database </a:t>
            </a:r>
            <a:r>
              <a:rPr lang="en-US" dirty="0"/>
              <a:t>server architecture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Provision of </a:t>
            </a:r>
            <a:r>
              <a:rPr lang="en-US" b="1" dirty="0">
                <a:solidFill>
                  <a:schemeClr val="accent1"/>
                </a:solidFill>
              </a:rPr>
              <a:t>API library </a:t>
            </a:r>
            <a:r>
              <a:rPr lang="en-US" dirty="0"/>
              <a:t>to be linked to application modules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Data stored in </a:t>
            </a:r>
            <a:r>
              <a:rPr lang="en-US" b="1" dirty="0">
                <a:solidFill>
                  <a:schemeClr val="accent1"/>
                </a:solidFill>
              </a:rPr>
              <a:t>immutable versioned objects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Data objects consist of </a:t>
            </a:r>
            <a:r>
              <a:rPr lang="en-US" b="1" dirty="0">
                <a:solidFill>
                  <a:schemeClr val="accent1"/>
                </a:solidFill>
              </a:rPr>
              <a:t>meta data </a:t>
            </a:r>
            <a:r>
              <a:rPr lang="en-US" dirty="0"/>
              <a:t>(</a:t>
            </a:r>
            <a:r>
              <a:rPr lang="en-US" dirty="0" err="1"/>
              <a:t>Bson</a:t>
            </a:r>
            <a:r>
              <a:rPr lang="en-US" dirty="0"/>
              <a:t>) and optionally </a:t>
            </a:r>
            <a:r>
              <a:rPr lang="en-US" b="1" dirty="0">
                <a:solidFill>
                  <a:schemeClr val="accent1"/>
                </a:solidFill>
              </a:rPr>
              <a:t>large binary data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Large data to be stored in </a:t>
            </a:r>
            <a:r>
              <a:rPr lang="en-US" b="1" dirty="0">
                <a:solidFill>
                  <a:schemeClr val="accent1"/>
                </a:solidFill>
              </a:rPr>
              <a:t>file system directly</a:t>
            </a:r>
            <a:r>
              <a:rPr lang="en-US" dirty="0"/>
              <a:t>. File index stored in database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Local database services running on local file systems to </a:t>
            </a:r>
            <a:r>
              <a:rPr lang="en-US" b="1" dirty="0">
                <a:solidFill>
                  <a:schemeClr val="accent1"/>
                </a:solidFill>
              </a:rPr>
              <a:t>transfer files if needed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File storage transparent</a:t>
            </a:r>
            <a:r>
              <a:rPr lang="en-US" dirty="0"/>
              <a:t> to application, handled through API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Support of </a:t>
            </a:r>
            <a:r>
              <a:rPr lang="en-US" b="1" dirty="0">
                <a:solidFill>
                  <a:schemeClr val="accent1"/>
                </a:solidFill>
              </a:rPr>
              <a:t>map/reduce pattern </a:t>
            </a:r>
            <a:r>
              <a:rPr lang="en-US" dirty="0"/>
              <a:t>for efficient management of large data sets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Data Storage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65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6993" y="2204864"/>
            <a:ext cx="5218801" cy="2846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Generic</a:t>
            </a:r>
            <a:r>
              <a:rPr lang="en-US" dirty="0"/>
              <a:t> user interface module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Separated</a:t>
            </a:r>
            <a:r>
              <a:rPr lang="en-US" dirty="0"/>
              <a:t> from other modules via API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Can be replaced </a:t>
            </a:r>
            <a:r>
              <a:rPr lang="en-US" dirty="0"/>
              <a:t>by other realizations of API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Current implementation done in </a:t>
            </a:r>
            <a:r>
              <a:rPr lang="en-US" b="1" dirty="0">
                <a:solidFill>
                  <a:schemeClr val="accent1"/>
                </a:solidFill>
              </a:rPr>
              <a:t>C++ based on Qt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Ribbon style </a:t>
            </a:r>
            <a:r>
              <a:rPr lang="en-US" dirty="0"/>
              <a:t>toolbar concept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Flexible support of </a:t>
            </a:r>
            <a:r>
              <a:rPr lang="en-US" b="1" dirty="0">
                <a:solidFill>
                  <a:schemeClr val="accent1"/>
                </a:solidFill>
              </a:rPr>
              <a:t>color schemes and styles</a:t>
            </a: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user Interface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8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88E24239-0B40-4739-8CD0-7B1C1791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2614B56-2054-4899-ADCC-71AF2D26C5BD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33A53E-3512-492A-93A4-CB37AAD6EB91}"/>
              </a:ext>
            </a:extLst>
          </p:cNvPr>
          <p:cNvSpPr txBox="1"/>
          <p:nvPr/>
        </p:nvSpPr>
        <p:spPr>
          <a:xfrm>
            <a:off x="3786908" y="1274805"/>
            <a:ext cx="4601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Electromagnetic performance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Engineering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2D8861-42E7-480B-929A-05235B3C00C7}"/>
              </a:ext>
            </a:extLst>
          </p:cNvPr>
          <p:cNvSpPr txBox="1"/>
          <p:nvPr/>
        </p:nvSpPr>
        <p:spPr>
          <a:xfrm>
            <a:off x="1168564" y="5353337"/>
            <a:ext cx="3478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Thermal management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937A7AC-E285-40B2-A8A3-E962D2A86E4A}"/>
              </a:ext>
            </a:extLst>
          </p:cNvPr>
          <p:cNvSpPr txBox="1"/>
          <p:nvPr/>
        </p:nvSpPr>
        <p:spPr>
          <a:xfrm>
            <a:off x="903572" y="4208299"/>
            <a:ext cx="1859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Lubrication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3F3B2AD-BB95-406C-930D-188637472626}"/>
              </a:ext>
            </a:extLst>
          </p:cNvPr>
          <p:cNvSpPr txBox="1"/>
          <p:nvPr/>
        </p:nvSpPr>
        <p:spPr>
          <a:xfrm>
            <a:off x="1123279" y="1950660"/>
            <a:ext cx="402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Noise vibration harshness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3E5B0B-5F4D-4876-A1D1-1ED756C7F923}"/>
              </a:ext>
            </a:extLst>
          </p:cNvPr>
          <p:cNvSpPr txBox="1"/>
          <p:nvPr/>
        </p:nvSpPr>
        <p:spPr>
          <a:xfrm>
            <a:off x="5288779" y="2473880"/>
            <a:ext cx="3184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Materials (magnets)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2D2AB9-8E69-4B85-B8AE-4A780546008F}"/>
              </a:ext>
            </a:extLst>
          </p:cNvPr>
          <p:cNvSpPr txBox="1"/>
          <p:nvPr/>
        </p:nvSpPr>
        <p:spPr>
          <a:xfrm>
            <a:off x="5464490" y="4786133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 body motion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93035C9-C312-4035-A59D-FC0D8F81FFBC}"/>
              </a:ext>
            </a:extLst>
          </p:cNvPr>
          <p:cNvSpPr txBox="1"/>
          <p:nvPr/>
        </p:nvSpPr>
        <p:spPr>
          <a:xfrm>
            <a:off x="839348" y="3142510"/>
            <a:ext cx="446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integration (inverter)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B921A88-A933-4E24-9219-4C720AF3ADB3}"/>
              </a:ext>
            </a:extLst>
          </p:cNvPr>
          <p:cNvSpPr txBox="1"/>
          <p:nvPr/>
        </p:nvSpPr>
        <p:spPr>
          <a:xfrm>
            <a:off x="6881266" y="3801856"/>
            <a:ext cx="1653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Durability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2DE34F-C4EB-4956-AD3F-F15406BEF2D3}"/>
              </a:ext>
            </a:extLst>
          </p:cNvPr>
          <p:cNvSpPr/>
          <p:nvPr/>
        </p:nvSpPr>
        <p:spPr>
          <a:xfrm>
            <a:off x="755576" y="6076004"/>
            <a:ext cx="7863571" cy="369332"/>
          </a:xfrm>
          <a:prstGeom prst="rect">
            <a:avLst/>
          </a:prstGeom>
          <a:solidFill>
            <a:srgbClr val="2E2E2E">
              <a:alpha val="4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3221FE-94F4-40FF-88D1-218B2251403B}"/>
              </a:ext>
            </a:extLst>
          </p:cNvPr>
          <p:cNvSpPr txBox="1"/>
          <p:nvPr/>
        </p:nvSpPr>
        <p:spPr>
          <a:xfrm>
            <a:off x="1535646" y="6106782"/>
            <a:ext cx="65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 Tesla Model 3: 225 kW, Length = 23 cm, Diameter = 23 cm</a:t>
            </a:r>
          </a:p>
        </p:txBody>
      </p:sp>
    </p:spTree>
    <p:extLst>
      <p:ext uri="{BB962C8B-B14F-4D97-AF65-F5344CB8AC3E}">
        <p14:creationId xmlns:p14="http://schemas.microsoft.com/office/powerpoint/2010/main" val="2314756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95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6993" y="2204864"/>
            <a:ext cx="747416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Model is composed of </a:t>
            </a:r>
            <a:r>
              <a:rPr lang="en-US" b="1" dirty="0">
                <a:solidFill>
                  <a:schemeClr val="accent1"/>
                </a:solidFill>
              </a:rPr>
              <a:t>hierarchical composition </a:t>
            </a:r>
            <a:r>
              <a:rPr lang="en-US" dirty="0"/>
              <a:t>of model entities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Each model entity has a generic set of </a:t>
            </a:r>
            <a:r>
              <a:rPr lang="en-US" b="1" dirty="0">
                <a:solidFill>
                  <a:schemeClr val="accent1"/>
                </a:solidFill>
              </a:rPr>
              <a:t>properties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Special implementation of model entity types via </a:t>
            </a:r>
            <a:r>
              <a:rPr lang="en-US" b="1" dirty="0">
                <a:solidFill>
                  <a:schemeClr val="accent1"/>
                </a:solidFill>
              </a:rPr>
              <a:t>inheritance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Strict separation </a:t>
            </a:r>
            <a:r>
              <a:rPr lang="en-US" dirty="0"/>
              <a:t>of model component through API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Current implementation in </a:t>
            </a:r>
            <a:r>
              <a:rPr lang="en-US" b="1" dirty="0">
                <a:solidFill>
                  <a:schemeClr val="accent1"/>
                </a:solidFill>
              </a:rPr>
              <a:t>C++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Geometric model functions (such as STEP import) based on </a:t>
            </a:r>
            <a:r>
              <a:rPr lang="en-US" b="1" dirty="0" err="1">
                <a:solidFill>
                  <a:schemeClr val="accent1"/>
                </a:solidFill>
              </a:rPr>
              <a:t>OpenCascade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Model Management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8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96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6993" y="2204864"/>
            <a:ext cx="737817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Generic visualization </a:t>
            </a:r>
            <a:r>
              <a:rPr lang="en-US" dirty="0"/>
              <a:t>based on </a:t>
            </a:r>
            <a:r>
              <a:rPr lang="en-US" b="1" dirty="0">
                <a:solidFill>
                  <a:schemeClr val="accent1"/>
                </a:solidFill>
              </a:rPr>
              <a:t>Open Scene Graph </a:t>
            </a: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C++ </a:t>
            </a:r>
            <a:r>
              <a:rPr lang="en-US" dirty="0"/>
              <a:t>implementation)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Scene is composed of </a:t>
            </a:r>
            <a:r>
              <a:rPr lang="en-US" b="1" dirty="0">
                <a:solidFill>
                  <a:schemeClr val="accent1"/>
                </a:solidFill>
              </a:rPr>
              <a:t>visualization entities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Separated through API</a:t>
            </a:r>
            <a:r>
              <a:rPr lang="en-US" dirty="0"/>
              <a:t>, but </a:t>
            </a:r>
            <a:r>
              <a:rPr lang="en-US" b="1" dirty="0">
                <a:solidFill>
                  <a:schemeClr val="accent1"/>
                </a:solidFill>
              </a:rPr>
              <a:t>integrated with UI module </a:t>
            </a:r>
            <a:r>
              <a:rPr lang="en-US" dirty="0"/>
              <a:t>in same process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Provides </a:t>
            </a:r>
            <a:r>
              <a:rPr lang="en-US" b="1" dirty="0">
                <a:solidFill>
                  <a:schemeClr val="accent1"/>
                </a:solidFill>
              </a:rPr>
              <a:t>view management </a:t>
            </a:r>
            <a:r>
              <a:rPr lang="en-US" dirty="0"/>
              <a:t>(selection, visibility)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Generic Visualization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28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6993" y="2204864"/>
            <a:ext cx="83554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Meshing module </a:t>
            </a:r>
            <a:r>
              <a:rPr lang="en-US" b="1" dirty="0">
                <a:solidFill>
                  <a:schemeClr val="accent1"/>
                </a:solidFill>
              </a:rPr>
              <a:t>currently integrated with model component</a:t>
            </a:r>
            <a:r>
              <a:rPr lang="en-US" dirty="0"/>
              <a:t>, will later on be separated in specific microservice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Mesh model generation based on </a:t>
            </a:r>
            <a:r>
              <a:rPr lang="en-US" b="1" dirty="0" err="1">
                <a:solidFill>
                  <a:schemeClr val="accent1"/>
                </a:solidFill>
              </a:rPr>
              <a:t>OpenCascade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boolean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operations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Meshing currently based on </a:t>
            </a:r>
            <a:r>
              <a:rPr lang="en-US" b="1" dirty="0" err="1">
                <a:solidFill>
                  <a:schemeClr val="accent1"/>
                </a:solidFill>
              </a:rPr>
              <a:t>gmsh</a:t>
            </a:r>
            <a:r>
              <a:rPr lang="en-US" dirty="0"/>
              <a:t>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Implementation of </a:t>
            </a:r>
            <a:r>
              <a:rPr lang="en-US" b="1" dirty="0">
                <a:solidFill>
                  <a:schemeClr val="accent1"/>
                </a:solidFill>
              </a:rPr>
              <a:t>meshing data structures </a:t>
            </a:r>
            <a:r>
              <a:rPr lang="en-US" dirty="0"/>
              <a:t>does not rely on </a:t>
            </a:r>
            <a:r>
              <a:rPr lang="en-US" dirty="0" err="1"/>
              <a:t>gmsh</a:t>
            </a:r>
            <a:r>
              <a:rPr lang="en-US" dirty="0"/>
              <a:t> (exchange of meshing kernel possible)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Implementation done in </a:t>
            </a:r>
            <a:r>
              <a:rPr lang="en-US" b="1" dirty="0">
                <a:solidFill>
                  <a:schemeClr val="accent1"/>
                </a:solidFill>
              </a:rPr>
              <a:t>C++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Currently limited to </a:t>
            </a:r>
            <a:r>
              <a:rPr lang="en-US" b="1" dirty="0">
                <a:solidFill>
                  <a:schemeClr val="accent1"/>
                </a:solidFill>
              </a:rPr>
              <a:t>triangle / tetrahedral </a:t>
            </a:r>
            <a:r>
              <a:rPr lang="en-US" dirty="0"/>
              <a:t>meshing only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Drives generic visualization module through API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Re-compiled version of </a:t>
            </a:r>
            <a:r>
              <a:rPr lang="en-US" dirty="0" err="1"/>
              <a:t>gmsh</a:t>
            </a:r>
            <a:r>
              <a:rPr lang="en-US" dirty="0"/>
              <a:t> for integration with model component‘s version of </a:t>
            </a:r>
            <a:r>
              <a:rPr lang="en-US" dirty="0" err="1"/>
              <a:t>OpenCascade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6FC485-E5E8-4589-AEC9-42B02FC3F50C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Meshing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59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2.3 architecture and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B51A03-DD98-49A1-A635-E21FEB92CBAB}"/>
              </a:ext>
            </a:extLst>
          </p:cNvPr>
          <p:cNvSpPr txBox="1"/>
          <p:nvPr/>
        </p:nvSpPr>
        <p:spPr>
          <a:xfrm>
            <a:off x="533400" y="1350711"/>
            <a:ext cx="687675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Open Source</a:t>
            </a:r>
            <a:r>
              <a:rPr lang="en-US" dirty="0"/>
              <a:t> software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dirty="0"/>
              <a:t> Open Twin specific parts: </a:t>
            </a:r>
            <a:r>
              <a:rPr lang="en-US" b="1" dirty="0">
                <a:solidFill>
                  <a:schemeClr val="accent1"/>
                </a:solidFill>
              </a:rPr>
              <a:t>MIT type license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Various Open Source type licenses </a:t>
            </a:r>
            <a:r>
              <a:rPr lang="en-US" dirty="0"/>
              <a:t>for third party components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dirty="0"/>
              <a:t> Managed on </a:t>
            </a:r>
            <a:r>
              <a:rPr lang="en-US" b="1" dirty="0">
                <a:solidFill>
                  <a:schemeClr val="accent1"/>
                </a:solidFill>
              </a:rPr>
              <a:t>GitHub</a:t>
            </a:r>
            <a:r>
              <a:rPr lang="en-US" dirty="0"/>
              <a:t>: https://github.com/pth68/SimulationPlatform</a:t>
            </a:r>
          </a:p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5F009F-8DE5-49D2-A0D6-271B3A56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50"/>
          <a:stretch/>
        </p:blipFill>
        <p:spPr>
          <a:xfrm>
            <a:off x="590078" y="2876777"/>
            <a:ext cx="4978034" cy="3483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8FEAE0-486D-457F-8700-2213791D5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4906" y="2924944"/>
            <a:ext cx="2304175" cy="30595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E0D47C-D4B9-4568-B927-27FD5BE1F02F}"/>
              </a:ext>
            </a:extLst>
          </p:cNvPr>
          <p:cNvSpPr txBox="1"/>
          <p:nvPr/>
        </p:nvSpPr>
        <p:spPr>
          <a:xfrm>
            <a:off x="5547781" y="5949280"/>
            <a:ext cx="327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Content of development branch</a:t>
            </a:r>
          </a:p>
          <a:p>
            <a:pPr algn="ctr"/>
            <a:r>
              <a:rPr lang="en-US" dirty="0"/>
              <a:t>(including 3</a:t>
            </a:r>
            <a:r>
              <a:rPr lang="en-US" baseline="30000" dirty="0"/>
              <a:t>rd</a:t>
            </a:r>
            <a:r>
              <a:rPr lang="en-US" dirty="0"/>
              <a:t> party modules)</a:t>
            </a:r>
          </a:p>
        </p:txBody>
      </p:sp>
    </p:spTree>
    <p:extLst>
      <p:ext uri="{BB962C8B-B14F-4D97-AF65-F5344CB8AC3E}">
        <p14:creationId xmlns:p14="http://schemas.microsoft.com/office/powerpoint/2010/main" val="131276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324582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DAE45B-2A58-4273-8A4A-BF926ADC2561}"/>
              </a:ext>
            </a:extLst>
          </p:cNvPr>
          <p:cNvSpPr txBox="1"/>
          <p:nvPr/>
        </p:nvSpPr>
        <p:spPr>
          <a:xfrm>
            <a:off x="398661" y="15077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979E55-2871-408D-92E4-E3F999AC8308}"/>
              </a:ext>
            </a:extLst>
          </p:cNvPr>
          <p:cNvSpPr txBox="1"/>
          <p:nvPr/>
        </p:nvSpPr>
        <p:spPr>
          <a:xfrm>
            <a:off x="858358" y="187110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275CB7-E52B-4C03-A4D2-65F4B07F9514}"/>
              </a:ext>
            </a:extLst>
          </p:cNvPr>
          <p:cNvSpPr txBox="1"/>
          <p:nvPr/>
        </p:nvSpPr>
        <p:spPr>
          <a:xfrm>
            <a:off x="852882" y="222948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C6C972-9B66-4A7B-A010-15A8ACEEC496}"/>
              </a:ext>
            </a:extLst>
          </p:cNvPr>
          <p:cNvSpPr txBox="1"/>
          <p:nvPr/>
        </p:nvSpPr>
        <p:spPr>
          <a:xfrm>
            <a:off x="841019" y="260090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125E9A-7F83-4B48-A400-B28B0926CC86}"/>
              </a:ext>
            </a:extLst>
          </p:cNvPr>
          <p:cNvSpPr txBox="1"/>
          <p:nvPr/>
        </p:nvSpPr>
        <p:spPr>
          <a:xfrm>
            <a:off x="825381" y="336494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E88BDE-B4DE-4350-9EE1-05ADD34E9D95}"/>
              </a:ext>
            </a:extLst>
          </p:cNvPr>
          <p:cNvSpPr txBox="1"/>
          <p:nvPr/>
        </p:nvSpPr>
        <p:spPr>
          <a:xfrm>
            <a:off x="825381" y="3730647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E76BD2-94EE-46CE-9C2C-3A5ED813A099}"/>
              </a:ext>
            </a:extLst>
          </p:cNvPr>
          <p:cNvSpPr txBox="1"/>
          <p:nvPr/>
        </p:nvSpPr>
        <p:spPr>
          <a:xfrm>
            <a:off x="821839" y="412204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82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0CA385B-0F4F-4326-A1CF-897C927F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74637"/>
            <a:ext cx="81534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open Twin </a:t>
            </a:r>
            <a:r>
              <a:rPr lang="en-US" dirty="0">
                <a:solidFill>
                  <a:schemeClr val="accent1"/>
                </a:solidFill>
              </a:rPr>
              <a:t>status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AEC926-242A-4FBA-AD5B-D3268275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352928" cy="5277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87DE94E-03CF-437C-BEC1-BC5F38669B2C}"/>
              </a:ext>
            </a:extLst>
          </p:cNvPr>
          <p:cNvSpPr/>
          <p:nvPr/>
        </p:nvSpPr>
        <p:spPr>
          <a:xfrm>
            <a:off x="1990846" y="5733256"/>
            <a:ext cx="344525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6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open twin </a:t>
            </a:r>
            <a:r>
              <a:rPr lang="en-US" dirty="0">
                <a:solidFill>
                  <a:schemeClr val="accent1"/>
                </a:solidFill>
              </a:rPr>
              <a:t>status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519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</a:t>
            </a:r>
          </a:p>
          <a:p>
            <a:pPr algn="ctr">
              <a:tabLst>
                <a:tab pos="2062163" algn="l"/>
              </a:tabLst>
            </a:pPr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38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4326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Generic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(1...n)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9267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Meshing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68280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 visualization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93224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Simulator plugin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(1…n)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BDC6BE0-AA96-44D2-B3B2-6A1B1704A03D}"/>
              </a:ext>
            </a:extLst>
          </p:cNvPr>
          <p:cNvSpPr/>
          <p:nvPr/>
        </p:nvSpPr>
        <p:spPr>
          <a:xfrm>
            <a:off x="7818165" y="2857769"/>
            <a:ext cx="1080000" cy="23523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Automation and Optimization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D4FC4FA-0B45-4BBE-B1E5-AA6882785B89}"/>
              </a:ext>
            </a:extLst>
          </p:cNvPr>
          <p:cNvSpPr/>
          <p:nvPr/>
        </p:nvSpPr>
        <p:spPr>
          <a:xfrm>
            <a:off x="467544" y="5733256"/>
            <a:ext cx="8430621" cy="485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storage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DE9890-63F2-4D7C-9B35-577D30BFE12F}"/>
              </a:ext>
            </a:extLst>
          </p:cNvPr>
          <p:cNvSpPr/>
          <p:nvPr/>
        </p:nvSpPr>
        <p:spPr>
          <a:xfrm>
            <a:off x="168938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88F0B2-D853-4067-B104-C8527BB8C66E}"/>
              </a:ext>
            </a:extLst>
          </p:cNvPr>
          <p:cNvSpPr/>
          <p:nvPr/>
        </p:nvSpPr>
        <p:spPr>
          <a:xfrm>
            <a:off x="2914326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A1B8C0-1C92-4AEB-B135-8CD34F60A8BE}"/>
              </a:ext>
            </a:extLst>
          </p:cNvPr>
          <p:cNvSpPr/>
          <p:nvPr/>
        </p:nvSpPr>
        <p:spPr>
          <a:xfrm>
            <a:off x="4139267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3B1AB2B-66E5-4956-9627-E90583075A37}"/>
              </a:ext>
            </a:extLst>
          </p:cNvPr>
          <p:cNvSpPr/>
          <p:nvPr/>
        </p:nvSpPr>
        <p:spPr>
          <a:xfrm>
            <a:off x="5368280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2C5EDFB-C260-4129-A4D2-FE710719142F}"/>
              </a:ext>
            </a:extLst>
          </p:cNvPr>
          <p:cNvSpPr/>
          <p:nvPr/>
        </p:nvSpPr>
        <p:spPr>
          <a:xfrm>
            <a:off x="6593224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1F4BF3B-5841-4520-BA39-64F5770DE40C}"/>
              </a:ext>
            </a:extLst>
          </p:cNvPr>
          <p:cNvSpPr/>
          <p:nvPr/>
        </p:nvSpPr>
        <p:spPr>
          <a:xfrm>
            <a:off x="7818165" y="2663645"/>
            <a:ext cx="1080000" cy="2160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Versioned API</a:t>
            </a:r>
          </a:p>
        </p:txBody>
      </p:sp>
      <p:sp>
        <p:nvSpPr>
          <p:cNvPr id="16" name="Pfeil: nach oben und unten 15">
            <a:extLst>
              <a:ext uri="{FF2B5EF4-FFF2-40B4-BE49-F238E27FC236}">
                <a16:creationId xmlns:a16="http://schemas.microsoft.com/office/drawing/2014/main" id="{B344650C-503F-4A85-9C30-4405AA2B5635}"/>
              </a:ext>
            </a:extLst>
          </p:cNvPr>
          <p:cNvSpPr/>
          <p:nvPr/>
        </p:nvSpPr>
        <p:spPr>
          <a:xfrm>
            <a:off x="906208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43" y="1621404"/>
            <a:ext cx="8430621" cy="501223"/>
          </a:xfrm>
          <a:prstGeom prst="rect">
            <a:avLst/>
          </a:prstGeom>
          <a:solidFill>
            <a:srgbClr val="E87722"/>
          </a:solidFill>
          <a:ln>
            <a:solidFill>
              <a:srgbClr val="E87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Microservice Framework</a:t>
            </a:r>
          </a:p>
        </p:txBody>
      </p:sp>
      <p:sp>
        <p:nvSpPr>
          <p:cNvPr id="18" name="Pfeil: nach oben und unten 17">
            <a:extLst>
              <a:ext uri="{FF2B5EF4-FFF2-40B4-BE49-F238E27FC236}">
                <a16:creationId xmlns:a16="http://schemas.microsoft.com/office/drawing/2014/main" id="{8F651D4B-CB9E-46F1-80AA-C2BEE6DD5C6F}"/>
              </a:ext>
            </a:extLst>
          </p:cNvPr>
          <p:cNvSpPr/>
          <p:nvPr/>
        </p:nvSpPr>
        <p:spPr>
          <a:xfrm>
            <a:off x="7008043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: nach oben und unten 18">
            <a:extLst>
              <a:ext uri="{FF2B5EF4-FFF2-40B4-BE49-F238E27FC236}">
                <a16:creationId xmlns:a16="http://schemas.microsoft.com/office/drawing/2014/main" id="{D96D338C-FD29-4774-B369-DAFE56473B16}"/>
              </a:ext>
            </a:extLst>
          </p:cNvPr>
          <p:cNvSpPr/>
          <p:nvPr/>
        </p:nvSpPr>
        <p:spPr>
          <a:xfrm>
            <a:off x="5787676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: nach oben und unten 35">
            <a:extLst>
              <a:ext uri="{FF2B5EF4-FFF2-40B4-BE49-F238E27FC236}">
                <a16:creationId xmlns:a16="http://schemas.microsoft.com/office/drawing/2014/main" id="{14AD4EFD-4C2A-4EE8-B48C-F1175EA7D10F}"/>
              </a:ext>
            </a:extLst>
          </p:cNvPr>
          <p:cNvSpPr/>
          <p:nvPr/>
        </p:nvSpPr>
        <p:spPr>
          <a:xfrm>
            <a:off x="4567309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: nach oben und unten 37">
            <a:extLst>
              <a:ext uri="{FF2B5EF4-FFF2-40B4-BE49-F238E27FC236}">
                <a16:creationId xmlns:a16="http://schemas.microsoft.com/office/drawing/2014/main" id="{EC1347B8-FEAE-42CF-9994-9065E7978793}"/>
              </a:ext>
            </a:extLst>
          </p:cNvPr>
          <p:cNvSpPr/>
          <p:nvPr/>
        </p:nvSpPr>
        <p:spPr>
          <a:xfrm>
            <a:off x="334694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oben und unten 39">
            <a:extLst>
              <a:ext uri="{FF2B5EF4-FFF2-40B4-BE49-F238E27FC236}">
                <a16:creationId xmlns:a16="http://schemas.microsoft.com/office/drawing/2014/main" id="{5330D267-1E48-48E9-8032-D4BD2F712E4D}"/>
              </a:ext>
            </a:extLst>
          </p:cNvPr>
          <p:cNvSpPr/>
          <p:nvPr/>
        </p:nvSpPr>
        <p:spPr>
          <a:xfrm>
            <a:off x="2126575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: nach oben und unten 43">
            <a:extLst>
              <a:ext uri="{FF2B5EF4-FFF2-40B4-BE49-F238E27FC236}">
                <a16:creationId xmlns:a16="http://schemas.microsoft.com/office/drawing/2014/main" id="{BF0CE2A4-5557-4324-9C11-9BE98A191DE5}"/>
              </a:ext>
            </a:extLst>
          </p:cNvPr>
          <p:cNvSpPr/>
          <p:nvPr/>
        </p:nvSpPr>
        <p:spPr>
          <a:xfrm>
            <a:off x="8228412" y="2150575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10D27F2A-D0BF-49A5-8490-B5CB1860F295}"/>
              </a:ext>
            </a:extLst>
          </p:cNvPr>
          <p:cNvSpPr/>
          <p:nvPr/>
        </p:nvSpPr>
        <p:spPr>
          <a:xfrm>
            <a:off x="872645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oben und unten 47">
            <a:extLst>
              <a:ext uri="{FF2B5EF4-FFF2-40B4-BE49-F238E27FC236}">
                <a16:creationId xmlns:a16="http://schemas.microsoft.com/office/drawing/2014/main" id="{1DACFB45-063C-4792-879A-E36636DDF0D3}"/>
              </a:ext>
            </a:extLst>
          </p:cNvPr>
          <p:cNvSpPr/>
          <p:nvPr/>
        </p:nvSpPr>
        <p:spPr>
          <a:xfrm>
            <a:off x="6974480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oben und unten 49">
            <a:extLst>
              <a:ext uri="{FF2B5EF4-FFF2-40B4-BE49-F238E27FC236}">
                <a16:creationId xmlns:a16="http://schemas.microsoft.com/office/drawing/2014/main" id="{41CB6772-1FAD-4025-AD08-8829E0AEC76E}"/>
              </a:ext>
            </a:extLst>
          </p:cNvPr>
          <p:cNvSpPr/>
          <p:nvPr/>
        </p:nvSpPr>
        <p:spPr>
          <a:xfrm>
            <a:off x="5754113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feil: nach oben und unten 51">
            <a:extLst>
              <a:ext uri="{FF2B5EF4-FFF2-40B4-BE49-F238E27FC236}">
                <a16:creationId xmlns:a16="http://schemas.microsoft.com/office/drawing/2014/main" id="{F99C245B-7B7D-4647-AF07-7F7B2E9131E6}"/>
              </a:ext>
            </a:extLst>
          </p:cNvPr>
          <p:cNvSpPr/>
          <p:nvPr/>
        </p:nvSpPr>
        <p:spPr>
          <a:xfrm>
            <a:off x="4533746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: nach oben und unten 53">
            <a:extLst>
              <a:ext uri="{FF2B5EF4-FFF2-40B4-BE49-F238E27FC236}">
                <a16:creationId xmlns:a16="http://schemas.microsoft.com/office/drawing/2014/main" id="{7A84A0C6-899A-4810-9A33-D9F31F517B62}"/>
              </a:ext>
            </a:extLst>
          </p:cNvPr>
          <p:cNvSpPr/>
          <p:nvPr/>
        </p:nvSpPr>
        <p:spPr>
          <a:xfrm>
            <a:off x="331337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feil: nach oben und unten 55">
            <a:extLst>
              <a:ext uri="{FF2B5EF4-FFF2-40B4-BE49-F238E27FC236}">
                <a16:creationId xmlns:a16="http://schemas.microsoft.com/office/drawing/2014/main" id="{0918B781-55A6-4235-9FC5-3F78D6BF5F57}"/>
              </a:ext>
            </a:extLst>
          </p:cNvPr>
          <p:cNvSpPr/>
          <p:nvPr/>
        </p:nvSpPr>
        <p:spPr>
          <a:xfrm>
            <a:off x="2093012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feil: nach oben und unten 57">
            <a:extLst>
              <a:ext uri="{FF2B5EF4-FFF2-40B4-BE49-F238E27FC236}">
                <a16:creationId xmlns:a16="http://schemas.microsoft.com/office/drawing/2014/main" id="{54E2F587-AEDA-4FAA-BF43-A6508C9BA2EF}"/>
              </a:ext>
            </a:extLst>
          </p:cNvPr>
          <p:cNvSpPr/>
          <p:nvPr/>
        </p:nvSpPr>
        <p:spPr>
          <a:xfrm>
            <a:off x="8194849" y="5228367"/>
            <a:ext cx="290576" cy="486633"/>
          </a:xfrm>
          <a:prstGeom prst="upDownArrow">
            <a:avLst/>
          </a:prstGeom>
          <a:solidFill>
            <a:srgbClr val="093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3625D1E-4F72-4C64-99F0-F233DA55EF2D}"/>
              </a:ext>
            </a:extLst>
          </p:cNvPr>
          <p:cNvGrpSpPr/>
          <p:nvPr/>
        </p:nvGrpSpPr>
        <p:grpSpPr>
          <a:xfrm>
            <a:off x="4837683" y="4827244"/>
            <a:ext cx="360996" cy="369332"/>
            <a:chOff x="5317786" y="457571"/>
            <a:chExt cx="360996" cy="369332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AB42D6-241C-4737-9317-71766437CDFC}"/>
                </a:ext>
              </a:extLst>
            </p:cNvPr>
            <p:cNvSpPr/>
            <p:nvPr/>
          </p:nvSpPr>
          <p:spPr>
            <a:xfrm>
              <a:off x="5368280" y="476672"/>
              <a:ext cx="283840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5542F7B-C9D9-48B5-AC90-8B9FD2171CFA}"/>
                </a:ext>
              </a:extLst>
            </p:cNvPr>
            <p:cNvSpPr txBox="1"/>
            <p:nvPr/>
          </p:nvSpPr>
          <p:spPr>
            <a:xfrm>
              <a:off x="5317786" y="45757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sym typeface="Wingdings 2" panose="05020102010507070707" pitchFamily="18" charset="2"/>
                </a:rPr>
                <a:t>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EA711B-C8B6-4B30-A2BA-A7FB16884773}"/>
              </a:ext>
            </a:extLst>
          </p:cNvPr>
          <p:cNvGrpSpPr/>
          <p:nvPr/>
        </p:nvGrpSpPr>
        <p:grpSpPr>
          <a:xfrm>
            <a:off x="3593732" y="4827244"/>
            <a:ext cx="360996" cy="369332"/>
            <a:chOff x="5317786" y="457571"/>
            <a:chExt cx="360996" cy="369332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C9C66B0-BEE0-41C8-B5E5-2AAACC854575}"/>
                </a:ext>
              </a:extLst>
            </p:cNvPr>
            <p:cNvSpPr/>
            <p:nvPr/>
          </p:nvSpPr>
          <p:spPr>
            <a:xfrm>
              <a:off x="5368280" y="476672"/>
              <a:ext cx="283840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12ED0C3-4211-487A-AA6E-500A9C94D693}"/>
                </a:ext>
              </a:extLst>
            </p:cNvPr>
            <p:cNvSpPr txBox="1"/>
            <p:nvPr/>
          </p:nvSpPr>
          <p:spPr>
            <a:xfrm>
              <a:off x="5317786" y="45757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sym typeface="Wingdings 2" panose="05020102010507070707" pitchFamily="18" charset="2"/>
                </a:rPr>
                <a:t>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B019FC4-CD15-415F-A3DD-428F01A42E86}"/>
              </a:ext>
            </a:extLst>
          </p:cNvPr>
          <p:cNvGrpSpPr/>
          <p:nvPr/>
        </p:nvGrpSpPr>
        <p:grpSpPr>
          <a:xfrm>
            <a:off x="2348564" y="4848793"/>
            <a:ext cx="360996" cy="369332"/>
            <a:chOff x="5317786" y="457571"/>
            <a:chExt cx="360996" cy="369332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7CD42B-424E-4F22-9B93-00D98EE08C5C}"/>
                </a:ext>
              </a:extLst>
            </p:cNvPr>
            <p:cNvSpPr/>
            <p:nvPr/>
          </p:nvSpPr>
          <p:spPr>
            <a:xfrm>
              <a:off x="5368280" y="476672"/>
              <a:ext cx="283840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456FF05-EF18-4282-A015-07B685A0EDD8}"/>
                </a:ext>
              </a:extLst>
            </p:cNvPr>
            <p:cNvSpPr txBox="1"/>
            <p:nvPr/>
          </p:nvSpPr>
          <p:spPr>
            <a:xfrm>
              <a:off x="5317786" y="45757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sym typeface="Wingdings 2" panose="05020102010507070707" pitchFamily="18" charset="2"/>
                </a:rPr>
                <a:t>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69EDA29-0A93-4D14-898B-F12DAC2129BD}"/>
              </a:ext>
            </a:extLst>
          </p:cNvPr>
          <p:cNvGrpSpPr/>
          <p:nvPr/>
        </p:nvGrpSpPr>
        <p:grpSpPr>
          <a:xfrm>
            <a:off x="1163221" y="4840759"/>
            <a:ext cx="360996" cy="369332"/>
            <a:chOff x="5317786" y="457571"/>
            <a:chExt cx="360996" cy="369332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B74E2219-5280-43C0-A6A8-4AECA3EF3FDA}"/>
                </a:ext>
              </a:extLst>
            </p:cNvPr>
            <p:cNvSpPr/>
            <p:nvPr/>
          </p:nvSpPr>
          <p:spPr>
            <a:xfrm>
              <a:off x="5368280" y="476672"/>
              <a:ext cx="283840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8EAB8F6C-2BE5-4F27-9617-160775E56A40}"/>
                </a:ext>
              </a:extLst>
            </p:cNvPr>
            <p:cNvSpPr txBox="1"/>
            <p:nvPr/>
          </p:nvSpPr>
          <p:spPr>
            <a:xfrm>
              <a:off x="5317786" y="45757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sym typeface="Wingdings 2" panose="05020102010507070707" pitchFamily="18" charset="2"/>
                </a:rPr>
                <a:t>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30F2E8DB-1F55-4249-B14A-B57AA948A450}"/>
              </a:ext>
            </a:extLst>
          </p:cNvPr>
          <p:cNvGrpSpPr/>
          <p:nvPr/>
        </p:nvGrpSpPr>
        <p:grpSpPr>
          <a:xfrm>
            <a:off x="6232228" y="1720007"/>
            <a:ext cx="360996" cy="369332"/>
            <a:chOff x="5317786" y="457571"/>
            <a:chExt cx="360996" cy="369332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FA9A0015-261F-4A1C-9BBA-3365FE5BBB1F}"/>
                </a:ext>
              </a:extLst>
            </p:cNvPr>
            <p:cNvSpPr/>
            <p:nvPr/>
          </p:nvSpPr>
          <p:spPr>
            <a:xfrm>
              <a:off x="5368280" y="476672"/>
              <a:ext cx="283840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B86FEA7-369B-4B36-BBB4-0115ADDE18D6}"/>
                </a:ext>
              </a:extLst>
            </p:cNvPr>
            <p:cNvSpPr txBox="1"/>
            <p:nvPr/>
          </p:nvSpPr>
          <p:spPr>
            <a:xfrm>
              <a:off x="5317786" y="45757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sym typeface="Wingdings 2" panose="05020102010507070707" pitchFamily="18" charset="2"/>
                </a:rPr>
                <a:t>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Ellipse 64">
            <a:extLst>
              <a:ext uri="{FF2B5EF4-FFF2-40B4-BE49-F238E27FC236}">
                <a16:creationId xmlns:a16="http://schemas.microsoft.com/office/drawing/2014/main" id="{2FEC1EE1-4F92-4160-80E8-C5DF9314A276}"/>
              </a:ext>
            </a:extLst>
          </p:cNvPr>
          <p:cNvSpPr/>
          <p:nvPr/>
        </p:nvSpPr>
        <p:spPr>
          <a:xfrm>
            <a:off x="7315550" y="4859860"/>
            <a:ext cx="283840" cy="288032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79AE04B-62EA-4BC6-A4C1-12D3E4979DE0}"/>
              </a:ext>
            </a:extLst>
          </p:cNvPr>
          <p:cNvSpPr txBox="1"/>
          <p:nvPr/>
        </p:nvSpPr>
        <p:spPr>
          <a:xfrm>
            <a:off x="7265056" y="484075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Wingdings 2" panose="05020102010507070707" pitchFamily="18" charset="2"/>
              </a:rPr>
              <a:t>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476AB18-D311-4186-BF61-7DF4DBA0AD55}"/>
              </a:ext>
            </a:extLst>
          </p:cNvPr>
          <p:cNvSpPr/>
          <p:nvPr/>
        </p:nvSpPr>
        <p:spPr>
          <a:xfrm>
            <a:off x="5630606" y="5835251"/>
            <a:ext cx="283840" cy="288032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29986ECC-07B0-49F5-B35A-B89132F59F85}"/>
              </a:ext>
            </a:extLst>
          </p:cNvPr>
          <p:cNvSpPr txBox="1"/>
          <p:nvPr/>
        </p:nvSpPr>
        <p:spPr>
          <a:xfrm>
            <a:off x="5580112" y="5816150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Wingdings 2" panose="05020102010507070707" pitchFamily="18" charset="2"/>
              </a:rPr>
              <a:t>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44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BA095A3B-3282-4CF3-9E61-30855091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Software Tool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A9F359-3B15-4BA8-8BCD-9DF782EFA672}"/>
              </a:ext>
            </a:extLst>
          </p:cNvPr>
          <p:cNvGrpSpPr/>
          <p:nvPr/>
        </p:nvGrpSpPr>
        <p:grpSpPr>
          <a:xfrm>
            <a:off x="1950772" y="1325567"/>
            <a:ext cx="5355667" cy="5054961"/>
            <a:chOff x="1950772" y="1325567"/>
            <a:chExt cx="5355667" cy="5054961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729E09B-C003-4FF8-A312-787A2FCA4787}"/>
                </a:ext>
              </a:extLst>
            </p:cNvPr>
            <p:cNvSpPr/>
            <p:nvPr/>
          </p:nvSpPr>
          <p:spPr>
            <a:xfrm>
              <a:off x="3073233" y="1325567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00B0F0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14766" tIns="544380" rIns="414766" bIns="116653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Physics</a:t>
              </a: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671B934-828C-47F5-A67F-15EC3DA8C912}"/>
                </a:ext>
              </a:extLst>
            </p:cNvPr>
            <p:cNvSpPr/>
            <p:nvPr/>
          </p:nvSpPr>
          <p:spPr>
            <a:xfrm>
              <a:off x="4195694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89CB6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fillRef>
            <a:effect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51370" tIns="803609" rIns="292928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D8A179A-1549-4182-99EC-373BF75F8F3A}"/>
                </a:ext>
              </a:extLst>
            </p:cNvPr>
            <p:cNvSpPr/>
            <p:nvPr/>
          </p:nvSpPr>
          <p:spPr>
            <a:xfrm>
              <a:off x="1950772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FF9933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4">
                <a:alpha val="50000"/>
                <a:hueOff val="-11760014"/>
                <a:satOff val="-100000"/>
                <a:lumOff val="2431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2929" tIns="803609" rIns="951369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HPC</a:t>
              </a: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A63464E-4E6A-48D8-BB3B-78EE0AC3A72B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</p:spTree>
    <p:extLst>
      <p:ext uri="{BB962C8B-B14F-4D97-AF65-F5344CB8AC3E}">
        <p14:creationId xmlns:p14="http://schemas.microsoft.com/office/powerpoint/2010/main" val="753142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C5E0E4F-E489-4D75-BC86-8C8D55C70011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 open Twin </a:t>
            </a:r>
            <a:r>
              <a:rPr lang="en-US" dirty="0">
                <a:solidFill>
                  <a:schemeClr val="accent1"/>
                </a:solidFill>
              </a:rPr>
              <a:t>research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9C4DCD2-0806-41A7-81F8-5C1107A2575E}"/>
              </a:ext>
            </a:extLst>
          </p:cNvPr>
          <p:cNvSpPr txBox="1">
            <a:spLocks/>
          </p:cNvSpPr>
          <p:nvPr/>
        </p:nvSpPr>
        <p:spPr>
          <a:xfrm>
            <a:off x="533400" y="1331372"/>
            <a:ext cx="8153400" cy="4032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Example: “</a:t>
            </a:r>
            <a:r>
              <a:rPr lang="en-US" sz="2800" dirty="0" err="1">
                <a:solidFill>
                  <a:schemeClr val="accent1"/>
                </a:solidFill>
                <a:latin typeface="+mj-lt"/>
              </a:rPr>
              <a:t>SecuSiM</a:t>
            </a:r>
            <a:r>
              <a:rPr lang="en-US" sz="2800" dirty="0">
                <a:solidFill>
                  <a:schemeClr val="accent1"/>
                </a:solidFill>
                <a:latin typeface="+mj-lt"/>
              </a:rPr>
              <a:t>” (cloud security)</a:t>
            </a:r>
            <a:endParaRPr lang="en-US" sz="2800" baseline="-25000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3115DA-1D35-4906-B146-12134189EC7B}"/>
              </a:ext>
            </a:extLst>
          </p:cNvPr>
          <p:cNvSpPr txBox="1"/>
          <p:nvPr/>
        </p:nvSpPr>
        <p:spPr>
          <a:xfrm>
            <a:off x="525940" y="1988840"/>
            <a:ext cx="8503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Today: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Cloud solutions provide </a:t>
            </a:r>
            <a:r>
              <a:rPr lang="en-US" b="1" dirty="0">
                <a:solidFill>
                  <a:schemeClr val="accent1"/>
                </a:solidFill>
              </a:rPr>
              <a:t>efficient and scalable </a:t>
            </a:r>
            <a:r>
              <a:rPr lang="en-US" dirty="0"/>
              <a:t>computational resources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External (or public) clouds are </a:t>
            </a:r>
            <a:r>
              <a:rPr lang="en-US" b="1" dirty="0">
                <a:solidFill>
                  <a:schemeClr val="accent1"/>
                </a:solidFill>
              </a:rPr>
              <a:t>hosted</a:t>
            </a:r>
            <a:r>
              <a:rPr lang="en-US" dirty="0"/>
              <a:t> by service provider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Application data needs to be </a:t>
            </a:r>
            <a:r>
              <a:rPr lang="en-US" b="1" dirty="0">
                <a:solidFill>
                  <a:schemeClr val="accent1"/>
                </a:solidFill>
              </a:rPr>
              <a:t>uploaded</a:t>
            </a:r>
            <a:r>
              <a:rPr lang="en-US" dirty="0"/>
              <a:t> to the cloud for running the simulations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Data transfer from and to cloud is usually </a:t>
            </a:r>
            <a:r>
              <a:rPr lang="en-US" b="1" dirty="0">
                <a:solidFill>
                  <a:schemeClr val="accent1"/>
                </a:solidFill>
              </a:rPr>
              <a:t>encrypted and safe </a:t>
            </a:r>
            <a:r>
              <a:rPr lang="en-US" dirty="0"/>
              <a:t>enough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How about the cloud system itself? Trusted service provider?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So far, application data needs to be </a:t>
            </a:r>
            <a:r>
              <a:rPr lang="en-US" b="1" dirty="0">
                <a:solidFill>
                  <a:schemeClr val="accent1"/>
                </a:solidFill>
              </a:rPr>
              <a:t>decrypted on cloud system</a:t>
            </a:r>
            <a:r>
              <a:rPr lang="en-US" dirty="0"/>
              <a:t> for simulation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1"/>
                </a:solidFill>
              </a:rPr>
              <a:t>SecuSIM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Apply </a:t>
            </a:r>
            <a:r>
              <a:rPr lang="en-US" b="1" dirty="0">
                <a:solidFill>
                  <a:schemeClr val="accent1"/>
                </a:solidFill>
              </a:rPr>
              <a:t>homomorphic encryption </a:t>
            </a:r>
            <a:r>
              <a:rPr lang="en-US" dirty="0"/>
              <a:t>to run computations on the </a:t>
            </a:r>
            <a:r>
              <a:rPr lang="en-US" b="1" dirty="0">
                <a:solidFill>
                  <a:schemeClr val="accent1"/>
                </a:solidFill>
              </a:rPr>
              <a:t>encrypted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data is encrypted and decrypted </a:t>
            </a:r>
            <a:r>
              <a:rPr lang="en-US" b="1" dirty="0">
                <a:solidFill>
                  <a:schemeClr val="accent1"/>
                </a:solidFill>
              </a:rPr>
              <a:t>only on client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Matrix operations are performed on the encrypted data </a:t>
            </a:r>
            <a:r>
              <a:rPr lang="en-US" b="1" dirty="0">
                <a:solidFill>
                  <a:schemeClr val="accent1"/>
                </a:solidFill>
              </a:rPr>
              <a:t>directly</a:t>
            </a:r>
            <a:r>
              <a:rPr lang="en-US" dirty="0"/>
              <a:t>. Results can only be decrypted by the client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project will </a:t>
            </a:r>
            <a:r>
              <a:rPr lang="en-US" b="1" dirty="0">
                <a:solidFill>
                  <a:schemeClr val="accent1"/>
                </a:solidFill>
              </a:rPr>
              <a:t>study the feasibility / performance </a:t>
            </a:r>
            <a:r>
              <a:rPr lang="en-US" dirty="0"/>
              <a:t>of this technology for simulation algorithms (FIT-TD / FDTD)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Robert Bosch GmbH supports this project through a </a:t>
            </a:r>
            <a:r>
              <a:rPr lang="en-US" b="1" dirty="0">
                <a:solidFill>
                  <a:schemeClr val="accent1"/>
                </a:solidFill>
              </a:rPr>
              <a:t>letter of support</a:t>
            </a:r>
          </a:p>
        </p:txBody>
      </p:sp>
    </p:spTree>
    <p:extLst>
      <p:ext uri="{BB962C8B-B14F-4D97-AF65-F5344CB8AC3E}">
        <p14:creationId xmlns:p14="http://schemas.microsoft.com/office/powerpoint/2010/main" val="2605603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Open twin introduction </a:t>
            </a:r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83B3AFF-F985-4D94-BE9D-C0C4CA5CCC43}"/>
              </a:ext>
            </a:extLst>
          </p:cNvPr>
          <p:cNvSpPr txBox="1"/>
          <p:nvPr/>
        </p:nvSpPr>
        <p:spPr>
          <a:xfrm>
            <a:off x="737437" y="1505406"/>
            <a:ext cx="4264373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Challenges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1.1 Multi Domain and Multi Scale 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1.2 Computational Resources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1.3 Data Management / Data Analytics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2.1 System Requirements Overview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2.2 Why Open Twin?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2.3 Architecture and Design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</a:rPr>
              <a:t>Open Twin Status and Research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Next Steps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DAE45B-2A58-4273-8A4A-BF926ADC2561}"/>
              </a:ext>
            </a:extLst>
          </p:cNvPr>
          <p:cNvSpPr txBox="1"/>
          <p:nvPr/>
        </p:nvSpPr>
        <p:spPr>
          <a:xfrm>
            <a:off x="398661" y="150775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979E55-2871-408D-92E4-E3F999AC8308}"/>
              </a:ext>
            </a:extLst>
          </p:cNvPr>
          <p:cNvSpPr txBox="1"/>
          <p:nvPr/>
        </p:nvSpPr>
        <p:spPr>
          <a:xfrm>
            <a:off x="858358" y="1871109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275CB7-E52B-4C03-A4D2-65F4B07F9514}"/>
              </a:ext>
            </a:extLst>
          </p:cNvPr>
          <p:cNvSpPr txBox="1"/>
          <p:nvPr/>
        </p:nvSpPr>
        <p:spPr>
          <a:xfrm>
            <a:off x="852882" y="2229486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C6C972-9B66-4A7B-A010-15A8ACEEC496}"/>
              </a:ext>
            </a:extLst>
          </p:cNvPr>
          <p:cNvSpPr txBox="1"/>
          <p:nvPr/>
        </p:nvSpPr>
        <p:spPr>
          <a:xfrm>
            <a:off x="841019" y="260090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125E9A-7F83-4B48-A400-B28B0926CC86}"/>
              </a:ext>
            </a:extLst>
          </p:cNvPr>
          <p:cNvSpPr txBox="1"/>
          <p:nvPr/>
        </p:nvSpPr>
        <p:spPr>
          <a:xfrm>
            <a:off x="825381" y="336494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E88BDE-B4DE-4350-9EE1-05ADD34E9D95}"/>
              </a:ext>
            </a:extLst>
          </p:cNvPr>
          <p:cNvSpPr txBox="1"/>
          <p:nvPr/>
        </p:nvSpPr>
        <p:spPr>
          <a:xfrm>
            <a:off x="825381" y="3730647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E76BD2-94EE-46CE-9C2C-3A5ED813A099}"/>
              </a:ext>
            </a:extLst>
          </p:cNvPr>
          <p:cNvSpPr txBox="1"/>
          <p:nvPr/>
        </p:nvSpPr>
        <p:spPr>
          <a:xfrm>
            <a:off x="821839" y="4122041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262806-0FA8-4B5F-B111-0AC3AF6AA692}"/>
              </a:ext>
            </a:extLst>
          </p:cNvPr>
          <p:cNvSpPr txBox="1"/>
          <p:nvPr/>
        </p:nvSpPr>
        <p:spPr>
          <a:xfrm>
            <a:off x="398661" y="4487744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89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FF961C-DBA1-4099-9246-82DD9022D715}"/>
              </a:ext>
            </a:extLst>
          </p:cNvPr>
          <p:cNvSpPr txBox="1">
            <a:spLocks/>
          </p:cNvSpPr>
          <p:nvPr/>
        </p:nvSpPr>
        <p:spPr>
          <a:xfrm>
            <a:off x="533400" y="466755"/>
            <a:ext cx="8153400" cy="8020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4. Next </a:t>
            </a:r>
            <a:r>
              <a:rPr lang="en-US" dirty="0">
                <a:solidFill>
                  <a:schemeClr val="accent1"/>
                </a:solidFill>
              </a:rPr>
              <a:t>steps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57F20-31C3-49DE-9107-EE6989316CD1}"/>
              </a:ext>
            </a:extLst>
          </p:cNvPr>
          <p:cNvSpPr txBox="1"/>
          <p:nvPr/>
        </p:nvSpPr>
        <p:spPr>
          <a:xfrm>
            <a:off x="533400" y="1556792"/>
            <a:ext cx="6942285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Project management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Various </a:t>
            </a:r>
            <a:r>
              <a:rPr lang="en-US" b="1" dirty="0">
                <a:solidFill>
                  <a:schemeClr val="accent1"/>
                </a:solidFill>
              </a:rPr>
              <a:t>UI and usability </a:t>
            </a:r>
            <a:r>
              <a:rPr lang="en-US" dirty="0"/>
              <a:t>improvements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Material</a:t>
            </a:r>
            <a:r>
              <a:rPr lang="en-US" dirty="0"/>
              <a:t> management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Improved </a:t>
            </a:r>
            <a:r>
              <a:rPr lang="en-US" b="1" dirty="0">
                <a:solidFill>
                  <a:schemeClr val="accent1"/>
                </a:solidFill>
              </a:rPr>
              <a:t>meshing control / parallelization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Integration of </a:t>
            </a:r>
            <a:r>
              <a:rPr lang="en-US" b="1" dirty="0" err="1">
                <a:solidFill>
                  <a:schemeClr val="accent1"/>
                </a:solidFill>
              </a:rPr>
              <a:t>vtk</a:t>
            </a:r>
            <a:r>
              <a:rPr lang="en-US" dirty="0"/>
              <a:t> for post processing visualization &amp; pixel streaming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1D Graph </a:t>
            </a:r>
            <a:r>
              <a:rPr lang="en-US" dirty="0"/>
              <a:t>library for post processing visualization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Generic </a:t>
            </a:r>
            <a:r>
              <a:rPr lang="en-US" b="1" dirty="0">
                <a:solidFill>
                  <a:schemeClr val="accent1"/>
                </a:solidFill>
              </a:rPr>
              <a:t>simulator plugin </a:t>
            </a:r>
            <a:r>
              <a:rPr lang="en-US" dirty="0"/>
              <a:t>(e.g. Studio Suite integration)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Automation</a:t>
            </a:r>
            <a:r>
              <a:rPr lang="en-US" dirty="0"/>
              <a:t> (Python based) and </a:t>
            </a:r>
            <a:r>
              <a:rPr lang="en-US" b="1" dirty="0">
                <a:solidFill>
                  <a:schemeClr val="accent1"/>
                </a:solidFill>
              </a:rPr>
              <a:t>optimization</a:t>
            </a:r>
            <a:r>
              <a:rPr lang="en-US" dirty="0"/>
              <a:t> modules</a:t>
            </a:r>
            <a:endParaRPr lang="en-US" b="1" dirty="0">
              <a:solidFill>
                <a:schemeClr val="accent1"/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Physics coupling </a:t>
            </a:r>
            <a:r>
              <a:rPr lang="en-US" dirty="0"/>
              <a:t>module (based on </a:t>
            </a:r>
            <a:r>
              <a:rPr lang="en-US" dirty="0" err="1"/>
              <a:t>preCICE</a:t>
            </a:r>
            <a:r>
              <a:rPr lang="en-US" dirty="0"/>
              <a:t>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Build automation </a:t>
            </a:r>
            <a:r>
              <a:rPr lang="en-US" dirty="0"/>
              <a:t>/ </a:t>
            </a:r>
            <a:r>
              <a:rPr lang="en-US" dirty="0" err="1"/>
              <a:t>Doxygen</a:t>
            </a:r>
            <a:r>
              <a:rPr lang="en-US" dirty="0"/>
              <a:t> / Unit-testing / Deployment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 </a:t>
            </a:r>
            <a:r>
              <a:rPr lang="en-US" b="1" dirty="0" err="1">
                <a:solidFill>
                  <a:schemeClr val="accent1"/>
                </a:solidFill>
              </a:rPr>
              <a:t>tbd</a:t>
            </a:r>
            <a:r>
              <a:rPr lang="en-U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4917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/>
      </p:pic>
      <p:sp>
        <p:nvSpPr>
          <p:cNvPr id="9" name="Rectangle 8"/>
          <p:cNvSpPr/>
          <p:nvPr/>
        </p:nvSpPr>
        <p:spPr>
          <a:xfrm>
            <a:off x="0" y="2638727"/>
            <a:ext cx="9144000" cy="187039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24BC25-07F1-4E46-862F-14C2154DD8A9}"/>
              </a:ext>
            </a:extLst>
          </p:cNvPr>
          <p:cNvSpPr txBox="1">
            <a:spLocks/>
          </p:cNvSpPr>
          <p:nvPr/>
        </p:nvSpPr>
        <p:spPr>
          <a:xfrm>
            <a:off x="1115616" y="6567155"/>
            <a:ext cx="7266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000" i="1">
                <a:solidFill>
                  <a:srgbClr val="81818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Frankfurt University of Applied Sciences, Faculty 2, ©2020 Prof. Dr.-Ing. Peter Thoma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1E307A80-CA4E-4E46-A8C9-0F74959FF4AB}"/>
              </a:ext>
            </a:extLst>
          </p:cNvPr>
          <p:cNvSpPr txBox="1">
            <a:spLocks/>
          </p:cNvSpPr>
          <p:nvPr/>
        </p:nvSpPr>
        <p:spPr>
          <a:xfrm>
            <a:off x="8604448" y="6599311"/>
            <a:ext cx="286072" cy="19584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400" kern="1200" spc="200" baseline="0" smtClean="0">
                <a:solidFill>
                  <a:schemeClr val="bg1"/>
                </a:solidFill>
                <a:latin typeface="Bebas Neue Bold" panose="020B0606020202050201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0C370-35C6-44E2-BAD3-8B74249D3476}" type="slidenum">
              <a:rPr kumimoji="0" lang="en-US" sz="1400" b="0" i="0" u="none" strike="noStrike" kern="1200" cap="none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 Bold" panose="020B0606020202050201" pitchFamily="34" charset="0"/>
                <a:ea typeface="+mn-ea"/>
                <a:cs typeface="+mn-cs"/>
              </a:rPr>
              <a:t>63</a:t>
            </a:fld>
            <a:endParaRPr kumimoji="0" lang="en-US" sz="1400" b="0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Bold" panose="020B0606020202050201" pitchFamily="34" charset="0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8129" y="3140968"/>
            <a:ext cx="7234191" cy="1098795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1F8ED5-DAD1-4A75-B64B-F64FA21A4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9"/>
          <a:stretch/>
        </p:blipFill>
        <p:spPr>
          <a:xfrm>
            <a:off x="6228184" y="3140968"/>
            <a:ext cx="2216825" cy="10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BA095A3B-3282-4CF3-9E61-30855091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855024" cy="524858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33D8CD0-2AB8-4F9F-A414-6CEDD5FC0B1D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 Software Tool </a:t>
            </a:r>
            <a:r>
              <a:rPr lang="en-US" dirty="0">
                <a:solidFill>
                  <a:schemeClr val="accent1"/>
                </a:solidFill>
              </a:rPr>
              <a:t>Challenges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2A9F359-3B15-4BA8-8BCD-9DF782EFA672}"/>
              </a:ext>
            </a:extLst>
          </p:cNvPr>
          <p:cNvGrpSpPr/>
          <p:nvPr/>
        </p:nvGrpSpPr>
        <p:grpSpPr>
          <a:xfrm>
            <a:off x="1950772" y="1325567"/>
            <a:ext cx="5355667" cy="5054961"/>
            <a:chOff x="1950772" y="1325567"/>
            <a:chExt cx="5355667" cy="5054961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671B934-828C-47F5-A67F-15EC3DA8C912}"/>
                </a:ext>
              </a:extLst>
            </p:cNvPr>
            <p:cNvSpPr/>
            <p:nvPr/>
          </p:nvSpPr>
          <p:spPr>
            <a:xfrm>
              <a:off x="4195694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fillRef>
            <a:effectRef idx="1">
              <a:schemeClr val="accent4">
                <a:alpha val="50000"/>
                <a:hueOff val="-5880007"/>
                <a:satOff val="-50000"/>
                <a:lumOff val="1215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51370" tIns="803609" rIns="292928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Data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D8A179A-1549-4182-99EC-373BF75F8F3A}"/>
                </a:ext>
              </a:extLst>
            </p:cNvPr>
            <p:cNvSpPr/>
            <p:nvPr/>
          </p:nvSpPr>
          <p:spPr>
            <a:xfrm>
              <a:off x="1950772" y="3269783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4">
                <a:alpha val="50000"/>
                <a:hueOff val="-11760014"/>
                <a:satOff val="-100000"/>
                <a:lumOff val="2431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92929" tIns="803609" rIns="951369" bIns="596226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>
                      <a:lumMod val="85000"/>
                    </a:schemeClr>
                  </a:solidFill>
                </a:rPr>
                <a:t>HPC</a:t>
              </a: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729E09B-C003-4FF8-A312-787A2FCA4787}"/>
                </a:ext>
              </a:extLst>
            </p:cNvPr>
            <p:cNvSpPr/>
            <p:nvPr/>
          </p:nvSpPr>
          <p:spPr>
            <a:xfrm>
              <a:off x="3073233" y="1325567"/>
              <a:ext cx="3110745" cy="3110745"/>
            </a:xfrm>
            <a:custGeom>
              <a:avLst/>
              <a:gdLst>
                <a:gd name="connsiteX0" fmla="*/ 0 w 3110745"/>
                <a:gd name="connsiteY0" fmla="*/ 1555373 h 3110745"/>
                <a:gd name="connsiteX1" fmla="*/ 1555373 w 3110745"/>
                <a:gd name="connsiteY1" fmla="*/ 0 h 3110745"/>
                <a:gd name="connsiteX2" fmla="*/ 3110746 w 3110745"/>
                <a:gd name="connsiteY2" fmla="*/ 1555373 h 3110745"/>
                <a:gd name="connsiteX3" fmla="*/ 1555373 w 3110745"/>
                <a:gd name="connsiteY3" fmla="*/ 3110746 h 3110745"/>
                <a:gd name="connsiteX4" fmla="*/ 0 w 3110745"/>
                <a:gd name="connsiteY4" fmla="*/ 1555373 h 31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745" h="3110745">
                  <a:moveTo>
                    <a:pt x="0" y="1555373"/>
                  </a:moveTo>
                  <a:cubicBezTo>
                    <a:pt x="0" y="696364"/>
                    <a:pt x="696364" y="0"/>
                    <a:pt x="1555373" y="0"/>
                  </a:cubicBezTo>
                  <a:cubicBezTo>
                    <a:pt x="2414382" y="0"/>
                    <a:pt x="3110746" y="696364"/>
                    <a:pt x="3110746" y="1555373"/>
                  </a:cubicBezTo>
                  <a:cubicBezTo>
                    <a:pt x="3110746" y="2414382"/>
                    <a:pt x="2414382" y="3110746"/>
                    <a:pt x="1555373" y="3110746"/>
                  </a:cubicBezTo>
                  <a:cubicBezTo>
                    <a:pt x="696364" y="3110746"/>
                    <a:pt x="0" y="2414382"/>
                    <a:pt x="0" y="1555373"/>
                  </a:cubicBezTo>
                  <a:close/>
                </a:path>
              </a:pathLst>
            </a:custGeom>
            <a:solidFill>
              <a:srgbClr val="00B0F0">
                <a:alpha val="60000"/>
              </a:srgb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14766" tIns="544380" rIns="414766" bIns="1166530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100" kern="1200" dirty="0">
                  <a:solidFill>
                    <a:schemeClr val="bg1"/>
                  </a:solidFill>
                </a:rPr>
                <a:t>Physics</a:t>
              </a: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A63464E-4E6A-48D8-BB3B-78EE0AC3A72B}"/>
              </a:ext>
            </a:extLst>
          </p:cNvPr>
          <p:cNvSpPr txBox="1"/>
          <p:nvPr/>
        </p:nvSpPr>
        <p:spPr>
          <a:xfrm rot="16200000">
            <a:off x="5842277" y="3237579"/>
            <a:ext cx="5830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https://chargedevs.com/features/a-closer-look-at-the-losses-in-ev-motors/</a:t>
            </a:r>
          </a:p>
        </p:txBody>
      </p:sp>
    </p:spTree>
    <p:extLst>
      <p:ext uri="{BB962C8B-B14F-4D97-AF65-F5344CB8AC3E}">
        <p14:creationId xmlns:p14="http://schemas.microsoft.com/office/powerpoint/2010/main" val="295573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68169A41-B395-4EAF-9FF5-5F72E3F42A6F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16" name="Halbbogen 15">
            <a:extLst>
              <a:ext uri="{FF2B5EF4-FFF2-40B4-BE49-F238E27FC236}">
                <a16:creationId xmlns:a16="http://schemas.microsoft.com/office/drawing/2014/main" id="{8A37C626-50D8-4D90-BE32-BAABC9E4F028}"/>
              </a:ext>
            </a:extLst>
          </p:cNvPr>
          <p:cNvSpPr/>
          <p:nvPr/>
        </p:nvSpPr>
        <p:spPr>
          <a:xfrm>
            <a:off x="1063522" y="2296210"/>
            <a:ext cx="3125429" cy="3125429"/>
          </a:xfrm>
          <a:prstGeom prst="blockArc">
            <a:avLst>
              <a:gd name="adj1" fmla="val 10798165"/>
              <a:gd name="adj2" fmla="val 16312332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Halbbogen 16">
            <a:extLst>
              <a:ext uri="{FF2B5EF4-FFF2-40B4-BE49-F238E27FC236}">
                <a16:creationId xmlns:a16="http://schemas.microsoft.com/office/drawing/2014/main" id="{81EC45EF-3531-4FF4-B237-EA919F6D7EB0}"/>
              </a:ext>
            </a:extLst>
          </p:cNvPr>
          <p:cNvSpPr/>
          <p:nvPr/>
        </p:nvSpPr>
        <p:spPr>
          <a:xfrm>
            <a:off x="1070053" y="2297840"/>
            <a:ext cx="3125429" cy="3125429"/>
          </a:xfrm>
          <a:prstGeom prst="blockArc">
            <a:avLst>
              <a:gd name="adj1" fmla="val 5287668"/>
              <a:gd name="adj2" fmla="val 10801835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Halbbogen 17">
            <a:extLst>
              <a:ext uri="{FF2B5EF4-FFF2-40B4-BE49-F238E27FC236}">
                <a16:creationId xmlns:a16="http://schemas.microsoft.com/office/drawing/2014/main" id="{830EE0DB-14DD-460E-99D3-9A648997B0DF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Halbbogen 18">
            <a:extLst>
              <a:ext uri="{FF2B5EF4-FFF2-40B4-BE49-F238E27FC236}">
                <a16:creationId xmlns:a16="http://schemas.microsoft.com/office/drawing/2014/main" id="{8FED077C-3E66-48B7-A51A-2D99A5740A62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Freihandform 40">
            <a:extLst>
              <a:ext uri="{FF2B5EF4-FFF2-40B4-BE49-F238E27FC236}">
                <a16:creationId xmlns:a16="http://schemas.microsoft.com/office/drawing/2014/main" id="{E44BF031-4FA8-470A-BAEA-2A89758B4FEC}"/>
              </a:ext>
            </a:extLst>
          </p:cNvPr>
          <p:cNvSpPr/>
          <p:nvPr/>
        </p:nvSpPr>
        <p:spPr>
          <a:xfrm>
            <a:off x="2041605" y="1698791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Structural Mechanics 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Freihandform 43">
            <a:extLst>
              <a:ext uri="{FF2B5EF4-FFF2-40B4-BE49-F238E27FC236}">
                <a16:creationId xmlns:a16="http://schemas.microsoft.com/office/drawing/2014/main" id="{042BF886-759A-4A05-87B3-8787AA86DEE0}"/>
              </a:ext>
            </a:extLst>
          </p:cNvPr>
          <p:cNvSpPr/>
          <p:nvPr/>
        </p:nvSpPr>
        <p:spPr>
          <a:xfrm>
            <a:off x="3574682" y="268517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5" dirty="0">
                <a:latin typeface="Calibri" panose="020F0502020204030204" pitchFamily="34" charset="0"/>
                <a:cs typeface="Calibri" panose="020F0502020204030204" pitchFamily="34" charset="0"/>
              </a:rPr>
              <a:t>Fluid Dynamics</a:t>
            </a:r>
          </a:p>
        </p:txBody>
      </p:sp>
      <p:sp>
        <p:nvSpPr>
          <p:cNvPr id="22" name="Freihandform 44">
            <a:extLst>
              <a:ext uri="{FF2B5EF4-FFF2-40B4-BE49-F238E27FC236}">
                <a16:creationId xmlns:a16="http://schemas.microsoft.com/office/drawing/2014/main" id="{109DBCF9-6A6D-4122-B35D-5BD25DD27BCB}"/>
              </a:ext>
            </a:extLst>
          </p:cNvPr>
          <p:cNvSpPr/>
          <p:nvPr/>
        </p:nvSpPr>
        <p:spPr>
          <a:xfrm>
            <a:off x="1029461" y="445395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Thermo- dynamics</a:t>
            </a:r>
          </a:p>
        </p:txBody>
      </p:sp>
      <p:sp>
        <p:nvSpPr>
          <p:cNvPr id="23" name="Freihandform 45">
            <a:extLst>
              <a:ext uri="{FF2B5EF4-FFF2-40B4-BE49-F238E27FC236}">
                <a16:creationId xmlns:a16="http://schemas.microsoft.com/office/drawing/2014/main" id="{9E0DEBA5-8FC0-456D-BBD5-4AD8B40D7F28}"/>
              </a:ext>
            </a:extLst>
          </p:cNvPr>
          <p:cNvSpPr/>
          <p:nvPr/>
        </p:nvSpPr>
        <p:spPr>
          <a:xfrm>
            <a:off x="477574" y="2685179"/>
            <a:ext cx="1314911" cy="1269003"/>
          </a:xfrm>
          <a:custGeom>
            <a:avLst/>
            <a:gdLst>
              <a:gd name="connsiteX0" fmla="*/ 0 w 1753215"/>
              <a:gd name="connsiteY0" fmla="*/ 846002 h 1692004"/>
              <a:gd name="connsiteX1" fmla="*/ 876608 w 1753215"/>
              <a:gd name="connsiteY1" fmla="*/ 0 h 1692004"/>
              <a:gd name="connsiteX2" fmla="*/ 1753216 w 1753215"/>
              <a:gd name="connsiteY2" fmla="*/ 846002 h 1692004"/>
              <a:gd name="connsiteX3" fmla="*/ 876608 w 1753215"/>
              <a:gd name="connsiteY3" fmla="*/ 1692004 h 1692004"/>
              <a:gd name="connsiteX4" fmla="*/ 0 w 1753215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3215" h="1692004">
                <a:moveTo>
                  <a:pt x="0" y="846002"/>
                </a:moveTo>
                <a:cubicBezTo>
                  <a:pt x="0" y="378768"/>
                  <a:pt x="392471" y="0"/>
                  <a:pt x="876608" y="0"/>
                </a:cubicBezTo>
                <a:cubicBezTo>
                  <a:pt x="1360745" y="0"/>
                  <a:pt x="1753216" y="378768"/>
                  <a:pt x="1753216" y="846002"/>
                </a:cubicBezTo>
                <a:cubicBezTo>
                  <a:pt x="1753216" y="1313236"/>
                  <a:pt x="1360745" y="1692004"/>
                  <a:pt x="876608" y="1692004"/>
                </a:cubicBezTo>
                <a:cubicBezTo>
                  <a:pt x="392471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Electro-magnetics</a:t>
            </a:r>
          </a:p>
        </p:txBody>
      </p:sp>
      <p:sp>
        <p:nvSpPr>
          <p:cNvPr id="24" name="Freihandform 25">
            <a:extLst>
              <a:ext uri="{FF2B5EF4-FFF2-40B4-BE49-F238E27FC236}">
                <a16:creationId xmlns:a16="http://schemas.microsoft.com/office/drawing/2014/main" id="{93044F01-079E-4610-81D6-371B0A59DE33}"/>
              </a:ext>
            </a:extLst>
          </p:cNvPr>
          <p:cNvSpPr/>
          <p:nvPr/>
        </p:nvSpPr>
        <p:spPr>
          <a:xfrm>
            <a:off x="3122709" y="4420124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Material Science</a:t>
            </a:r>
          </a:p>
        </p:txBody>
      </p:sp>
      <p:pic>
        <p:nvPicPr>
          <p:cNvPr id="2" name="Grafik 1" descr="Ein Bild, das Kraftrad, Objekt, Maschine, geparkt enthält.&#10;&#10;Automatisch generierte Beschreibung">
            <a:extLst>
              <a:ext uri="{FF2B5EF4-FFF2-40B4-BE49-F238E27FC236}">
                <a16:creationId xmlns:a16="http://schemas.microsoft.com/office/drawing/2014/main" id="{1F98E06E-113D-4CF2-BE6D-1247E71C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564904"/>
            <a:ext cx="3125246" cy="208823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684693-F8CE-459B-9DEE-909BD59A8C41}"/>
              </a:ext>
            </a:extLst>
          </p:cNvPr>
          <p:cNvSpPr txBox="1"/>
          <p:nvPr/>
        </p:nvSpPr>
        <p:spPr>
          <a:xfrm>
            <a:off x="5425192" y="4653136"/>
            <a:ext cx="368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and weak coupling of multiple</a:t>
            </a:r>
          </a:p>
          <a:p>
            <a:r>
              <a:rPr lang="en-US" dirty="0"/>
              <a:t>physics domains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FE1D087-ADEB-445C-AD5C-110D5A053EEC}"/>
              </a:ext>
            </a:extLst>
          </p:cNvPr>
          <p:cNvSpPr txBox="1"/>
          <p:nvPr/>
        </p:nvSpPr>
        <p:spPr>
          <a:xfrm>
            <a:off x="1723173" y="3565912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Multi Domain</a:t>
            </a:r>
          </a:p>
        </p:txBody>
      </p:sp>
    </p:spTree>
    <p:extLst>
      <p:ext uri="{BB962C8B-B14F-4D97-AF65-F5344CB8AC3E}">
        <p14:creationId xmlns:p14="http://schemas.microsoft.com/office/powerpoint/2010/main" val="146497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6076892" y="2311068"/>
            <a:ext cx="540061" cy="3294366"/>
            <a:chOff x="10560496" y="2204864"/>
            <a:chExt cx="720080" cy="4392488"/>
          </a:xfrm>
        </p:grpSpPr>
        <p:sp>
          <p:nvSpPr>
            <p:cNvPr id="11" name="Pfeil nach unten 10"/>
            <p:cNvSpPr/>
            <p:nvPr/>
          </p:nvSpPr>
          <p:spPr>
            <a:xfrm rot="10800000">
              <a:off x="10560496" y="2204864"/>
              <a:ext cx="720080" cy="4392488"/>
            </a:xfrm>
            <a:prstGeom prst="downArrow">
              <a:avLst/>
            </a:prstGeom>
            <a:solidFill>
              <a:srgbClr val="0B3F77"/>
            </a:solidFill>
            <a:ln w="28575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 rot="16200000">
              <a:off x="9369772" y="4275741"/>
              <a:ext cx="313402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Geometrical scale / complexity</a:t>
              </a: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5364088" y="4957362"/>
            <a:ext cx="7807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5498585" y="3877242"/>
            <a:ext cx="4726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5383324" y="2682141"/>
            <a:ext cx="7380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274389" y="4441458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ZF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71" y="4776549"/>
            <a:ext cx="1297966" cy="7637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feld 41"/>
          <p:cNvSpPr txBox="1"/>
          <p:nvPr/>
        </p:nvSpPr>
        <p:spPr>
          <a:xfrm>
            <a:off x="7764637" y="3244253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Mercedes Benz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7721798" y="5508145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Egorov Artem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2AD41730-83BF-464F-B0EB-0AD2E651B46A}"/>
              </a:ext>
            </a:extLst>
          </p:cNvPr>
          <p:cNvSpPr txBox="1">
            <a:spLocks/>
          </p:cNvSpPr>
          <p:nvPr/>
        </p:nvSpPr>
        <p:spPr>
          <a:xfrm>
            <a:off x="533400" y="274637"/>
            <a:ext cx="8503096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1.1 multi domain </a:t>
            </a:r>
            <a:r>
              <a:rPr lang="en-US" dirty="0">
                <a:solidFill>
                  <a:schemeClr val="accent1"/>
                </a:solidFill>
              </a:rPr>
              <a:t>multi scale simulation</a:t>
            </a:r>
          </a:p>
        </p:txBody>
      </p:sp>
      <p:sp>
        <p:nvSpPr>
          <p:cNvPr id="33" name="Halbbogen 32">
            <a:extLst>
              <a:ext uri="{FF2B5EF4-FFF2-40B4-BE49-F238E27FC236}">
                <a16:creationId xmlns:a16="http://schemas.microsoft.com/office/drawing/2014/main" id="{F5E8F9E4-14F4-4CCB-B402-A21C57DDC33E}"/>
              </a:ext>
            </a:extLst>
          </p:cNvPr>
          <p:cNvSpPr/>
          <p:nvPr/>
        </p:nvSpPr>
        <p:spPr>
          <a:xfrm>
            <a:off x="1063522" y="2296210"/>
            <a:ext cx="3125429" cy="3125429"/>
          </a:xfrm>
          <a:prstGeom prst="blockArc">
            <a:avLst>
              <a:gd name="adj1" fmla="val 10798165"/>
              <a:gd name="adj2" fmla="val 16312332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Halbbogen 33">
            <a:extLst>
              <a:ext uri="{FF2B5EF4-FFF2-40B4-BE49-F238E27FC236}">
                <a16:creationId xmlns:a16="http://schemas.microsoft.com/office/drawing/2014/main" id="{BC0D4159-568D-4D7F-B715-A1C2CA961DF7}"/>
              </a:ext>
            </a:extLst>
          </p:cNvPr>
          <p:cNvSpPr/>
          <p:nvPr/>
        </p:nvSpPr>
        <p:spPr>
          <a:xfrm>
            <a:off x="1070053" y="2297840"/>
            <a:ext cx="3125429" cy="3125429"/>
          </a:xfrm>
          <a:prstGeom prst="blockArc">
            <a:avLst>
              <a:gd name="adj1" fmla="val 5287668"/>
              <a:gd name="adj2" fmla="val 10801835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Halbbogen 38">
            <a:extLst>
              <a:ext uri="{FF2B5EF4-FFF2-40B4-BE49-F238E27FC236}">
                <a16:creationId xmlns:a16="http://schemas.microsoft.com/office/drawing/2014/main" id="{E54BABAF-154E-483F-B110-E9683DDDFBA3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0"/>
              <a:gd name="adj2" fmla="val 540000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Halbbogen 39">
            <a:extLst>
              <a:ext uri="{FF2B5EF4-FFF2-40B4-BE49-F238E27FC236}">
                <a16:creationId xmlns:a16="http://schemas.microsoft.com/office/drawing/2014/main" id="{C1185E84-13DF-4043-A57A-5B93E7509B78}"/>
              </a:ext>
            </a:extLst>
          </p:cNvPr>
          <p:cNvSpPr/>
          <p:nvPr/>
        </p:nvSpPr>
        <p:spPr>
          <a:xfrm>
            <a:off x="1113392" y="2297026"/>
            <a:ext cx="3125429" cy="3125429"/>
          </a:xfrm>
          <a:prstGeom prst="blockArc">
            <a:avLst>
              <a:gd name="adj1" fmla="val 16200000"/>
              <a:gd name="adj2" fmla="val 0"/>
              <a:gd name="adj3" fmla="val 4642"/>
            </a:avLst>
          </a:prstGeom>
          <a:solidFill>
            <a:srgbClr val="0B3F77"/>
          </a:solidFill>
        </p:spPr>
        <p:style>
          <a:lnRef idx="0">
            <a:schemeClr val="accent4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8" name="Freihandform 40">
            <a:extLst>
              <a:ext uri="{FF2B5EF4-FFF2-40B4-BE49-F238E27FC236}">
                <a16:creationId xmlns:a16="http://schemas.microsoft.com/office/drawing/2014/main" id="{51E3CC7D-9A0F-4CDC-A5F4-6BB971819BDE}"/>
              </a:ext>
            </a:extLst>
          </p:cNvPr>
          <p:cNvSpPr/>
          <p:nvPr/>
        </p:nvSpPr>
        <p:spPr>
          <a:xfrm>
            <a:off x="2041605" y="1698791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Structural Mechanics </a:t>
            </a:r>
          </a:p>
        </p:txBody>
      </p:sp>
      <p:sp>
        <p:nvSpPr>
          <p:cNvPr id="49" name="Freihandform 43">
            <a:extLst>
              <a:ext uri="{FF2B5EF4-FFF2-40B4-BE49-F238E27FC236}">
                <a16:creationId xmlns:a16="http://schemas.microsoft.com/office/drawing/2014/main" id="{5E29E837-270D-492D-BCD1-64D4BE1B775D}"/>
              </a:ext>
            </a:extLst>
          </p:cNvPr>
          <p:cNvSpPr/>
          <p:nvPr/>
        </p:nvSpPr>
        <p:spPr>
          <a:xfrm>
            <a:off x="3574682" y="268517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25" dirty="0">
                <a:latin typeface="Calibri" panose="020F0502020204030204" pitchFamily="34" charset="0"/>
                <a:cs typeface="Calibri" panose="020F0502020204030204" pitchFamily="34" charset="0"/>
              </a:rPr>
              <a:t>Fluid Dynamics</a:t>
            </a:r>
          </a:p>
        </p:txBody>
      </p:sp>
      <p:sp>
        <p:nvSpPr>
          <p:cNvPr id="50" name="Freihandform 44">
            <a:extLst>
              <a:ext uri="{FF2B5EF4-FFF2-40B4-BE49-F238E27FC236}">
                <a16:creationId xmlns:a16="http://schemas.microsoft.com/office/drawing/2014/main" id="{761083D1-F8B9-440C-B60D-85E69027A356}"/>
              </a:ext>
            </a:extLst>
          </p:cNvPr>
          <p:cNvSpPr/>
          <p:nvPr/>
        </p:nvSpPr>
        <p:spPr>
          <a:xfrm>
            <a:off x="1029461" y="4453959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Thermo- dynamics</a:t>
            </a:r>
          </a:p>
        </p:txBody>
      </p:sp>
      <p:sp>
        <p:nvSpPr>
          <p:cNvPr id="51" name="Freihandform 45">
            <a:extLst>
              <a:ext uri="{FF2B5EF4-FFF2-40B4-BE49-F238E27FC236}">
                <a16:creationId xmlns:a16="http://schemas.microsoft.com/office/drawing/2014/main" id="{D1D95382-5774-4E20-9A6C-C9F32223F88C}"/>
              </a:ext>
            </a:extLst>
          </p:cNvPr>
          <p:cNvSpPr/>
          <p:nvPr/>
        </p:nvSpPr>
        <p:spPr>
          <a:xfrm>
            <a:off x="477574" y="2685179"/>
            <a:ext cx="1314911" cy="1269003"/>
          </a:xfrm>
          <a:custGeom>
            <a:avLst/>
            <a:gdLst>
              <a:gd name="connsiteX0" fmla="*/ 0 w 1753215"/>
              <a:gd name="connsiteY0" fmla="*/ 846002 h 1692004"/>
              <a:gd name="connsiteX1" fmla="*/ 876608 w 1753215"/>
              <a:gd name="connsiteY1" fmla="*/ 0 h 1692004"/>
              <a:gd name="connsiteX2" fmla="*/ 1753216 w 1753215"/>
              <a:gd name="connsiteY2" fmla="*/ 846002 h 1692004"/>
              <a:gd name="connsiteX3" fmla="*/ 876608 w 1753215"/>
              <a:gd name="connsiteY3" fmla="*/ 1692004 h 1692004"/>
              <a:gd name="connsiteX4" fmla="*/ 0 w 1753215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3215" h="1692004">
                <a:moveTo>
                  <a:pt x="0" y="846002"/>
                </a:moveTo>
                <a:cubicBezTo>
                  <a:pt x="0" y="378768"/>
                  <a:pt x="392471" y="0"/>
                  <a:pt x="876608" y="0"/>
                </a:cubicBezTo>
                <a:cubicBezTo>
                  <a:pt x="1360745" y="0"/>
                  <a:pt x="1753216" y="378768"/>
                  <a:pt x="1753216" y="846002"/>
                </a:cubicBezTo>
                <a:cubicBezTo>
                  <a:pt x="1753216" y="1313236"/>
                  <a:pt x="1360745" y="1692004"/>
                  <a:pt x="876608" y="1692004"/>
                </a:cubicBezTo>
                <a:cubicBezTo>
                  <a:pt x="392471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Electro-magnetics</a:t>
            </a:r>
          </a:p>
        </p:txBody>
      </p:sp>
      <p:sp>
        <p:nvSpPr>
          <p:cNvPr id="52" name="Freihandform 25">
            <a:extLst>
              <a:ext uri="{FF2B5EF4-FFF2-40B4-BE49-F238E27FC236}">
                <a16:creationId xmlns:a16="http://schemas.microsoft.com/office/drawing/2014/main" id="{09653884-B007-4DA8-893A-56FFA174004D}"/>
              </a:ext>
            </a:extLst>
          </p:cNvPr>
          <p:cNvSpPr/>
          <p:nvPr/>
        </p:nvSpPr>
        <p:spPr>
          <a:xfrm>
            <a:off x="3122709" y="4420124"/>
            <a:ext cx="1269003" cy="1269003"/>
          </a:xfrm>
          <a:custGeom>
            <a:avLst/>
            <a:gdLst>
              <a:gd name="connsiteX0" fmla="*/ 0 w 1692004"/>
              <a:gd name="connsiteY0" fmla="*/ 846002 h 1692004"/>
              <a:gd name="connsiteX1" fmla="*/ 846002 w 1692004"/>
              <a:gd name="connsiteY1" fmla="*/ 0 h 1692004"/>
              <a:gd name="connsiteX2" fmla="*/ 1692004 w 1692004"/>
              <a:gd name="connsiteY2" fmla="*/ 846002 h 1692004"/>
              <a:gd name="connsiteX3" fmla="*/ 846002 w 1692004"/>
              <a:gd name="connsiteY3" fmla="*/ 1692004 h 1692004"/>
              <a:gd name="connsiteX4" fmla="*/ 0 w 1692004"/>
              <a:gd name="connsiteY4" fmla="*/ 846002 h 169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4" h="1692004">
                <a:moveTo>
                  <a:pt x="0" y="846002"/>
                </a:moveTo>
                <a:cubicBezTo>
                  <a:pt x="0" y="378768"/>
                  <a:pt x="378768" y="0"/>
                  <a:pt x="846002" y="0"/>
                </a:cubicBezTo>
                <a:cubicBezTo>
                  <a:pt x="1313236" y="0"/>
                  <a:pt x="1692004" y="378768"/>
                  <a:pt x="1692004" y="846002"/>
                </a:cubicBezTo>
                <a:cubicBezTo>
                  <a:pt x="1692004" y="1313236"/>
                  <a:pt x="1313236" y="1692004"/>
                  <a:pt x="846002" y="1692004"/>
                </a:cubicBezTo>
                <a:cubicBezTo>
                  <a:pt x="378768" y="1692004"/>
                  <a:pt x="0" y="1313236"/>
                  <a:pt x="0" y="846002"/>
                </a:cubicBezTo>
                <a:close/>
              </a:path>
            </a:pathLst>
          </a:custGeom>
          <a:solidFill>
            <a:srgbClr val="E87722"/>
          </a:solidFill>
          <a:ln>
            <a:solidFill>
              <a:srgbClr val="0B3F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8757" tIns="202034" rIns="208757" bIns="202034" numCol="1" spcCol="1270" anchor="ctr" anchorCtr="0">
            <a:noAutofit/>
          </a:bodyPr>
          <a:lstStyle/>
          <a:p>
            <a:pPr algn="ctr" defTabSz="5667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Material Science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E50DD51-8026-4081-82AA-62DAB295FD4F}"/>
              </a:ext>
            </a:extLst>
          </p:cNvPr>
          <p:cNvSpPr txBox="1"/>
          <p:nvPr/>
        </p:nvSpPr>
        <p:spPr>
          <a:xfrm>
            <a:off x="6337316" y="5926849"/>
            <a:ext cx="20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EMC / EMI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FEC3AA-909B-4762-A37C-9D6108CFE9E4}"/>
              </a:ext>
            </a:extLst>
          </p:cNvPr>
          <p:cNvSpPr txBox="1"/>
          <p:nvPr/>
        </p:nvSpPr>
        <p:spPr>
          <a:xfrm>
            <a:off x="1723173" y="3565912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Multi Domain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6EAA16-A039-4D37-BCEE-D49D4DA4CF52}"/>
              </a:ext>
            </a:extLst>
          </p:cNvPr>
          <p:cNvSpPr txBox="1"/>
          <p:nvPr/>
        </p:nvSpPr>
        <p:spPr>
          <a:xfrm>
            <a:off x="6759379" y="1442740"/>
            <a:ext cx="160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Multi Scale</a:t>
            </a:r>
          </a:p>
        </p:txBody>
      </p:sp>
      <p:pic>
        <p:nvPicPr>
          <p:cNvPr id="8" name="Grafik 7" descr="Ein Bild, das draußen, Auto, Straße, Gras enthält.&#10;&#10;Automatisch generierte Beschreibung">
            <a:extLst>
              <a:ext uri="{FF2B5EF4-FFF2-40B4-BE49-F238E27FC236}">
                <a16:creationId xmlns:a16="http://schemas.microsoft.com/office/drawing/2014/main" id="{D2B9517A-54A2-4A85-80E4-7C3FED6D2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65" y="1923864"/>
            <a:ext cx="2144052" cy="14284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B05A4A-D098-4A92-B605-464DF433D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80" y="3519467"/>
            <a:ext cx="1783077" cy="133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243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Ultimate - blue">
      <a:dk1>
        <a:srgbClr val="262626"/>
      </a:dk1>
      <a:lt1>
        <a:srgbClr val="FFFFFF"/>
      </a:lt1>
      <a:dk2>
        <a:srgbClr val="B6B6B6"/>
      </a:dk2>
      <a:lt2>
        <a:srgbClr val="B6B6B6"/>
      </a:lt2>
      <a:accent1>
        <a:srgbClr val="00B0F0"/>
      </a:accent1>
      <a:accent2>
        <a:srgbClr val="818181"/>
      </a:accent2>
      <a:accent3>
        <a:srgbClr val="262626"/>
      </a:accent3>
      <a:accent4>
        <a:srgbClr val="00B0F0"/>
      </a:accent4>
      <a:accent5>
        <a:srgbClr val="B6B6B6"/>
      </a:accent5>
      <a:accent6>
        <a:srgbClr val="4BACC6"/>
      </a:accent6>
      <a:hlink>
        <a:srgbClr val="0000FF"/>
      </a:hlink>
      <a:folHlink>
        <a:srgbClr val="800080"/>
      </a:folHlink>
    </a:clrScheme>
    <a:fontScheme name="Pro T1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723DB10-45E6-4C7B-A103-F617F7E2C253}" vid="{33640F59-8509-4530-A4AC-EBE908E589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3553</Words>
  <Application>Microsoft Office PowerPoint</Application>
  <PresentationFormat>Bildschirmpräsentation (4:3)</PresentationFormat>
  <Paragraphs>925</Paragraphs>
  <Slides>63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1" baseType="lpstr">
      <vt:lpstr>Arial</vt:lpstr>
      <vt:lpstr>Bebas Neue</vt:lpstr>
      <vt:lpstr>Bebas Neue Bold</vt:lpstr>
      <vt:lpstr>Calibri</vt:lpstr>
      <vt:lpstr>Symbol</vt:lpstr>
      <vt:lpstr>Verdana</vt:lpstr>
      <vt:lpstr>Wingdings</vt:lpstr>
      <vt:lpstr>1_Office</vt:lpstr>
      <vt:lpstr>open twin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2.3 architecture and design</vt:lpstr>
      <vt:lpstr>PowerPoint-Präsentation</vt:lpstr>
      <vt:lpstr>PowerPoint-Präsentation</vt:lpstr>
      <vt:lpstr>PowerPoint-Präsentation</vt:lpstr>
      <vt:lpstr>2.3 architecture and design</vt:lpstr>
      <vt:lpstr>2.3 architecture and design</vt:lpstr>
      <vt:lpstr>PowerPoint-Präsentation</vt:lpstr>
      <vt:lpstr>2.3 architecture and design</vt:lpstr>
      <vt:lpstr>PowerPoint-Präsentation</vt:lpstr>
      <vt:lpstr>2.3 architecture and design</vt:lpstr>
      <vt:lpstr>PowerPoint-Präsentation</vt:lpstr>
      <vt:lpstr>2.3 architecture and design</vt:lpstr>
      <vt:lpstr>PowerPoint-Präsentation</vt:lpstr>
      <vt:lpstr>2.3 architecture and design</vt:lpstr>
      <vt:lpstr>PowerPoint-Präsentation</vt:lpstr>
      <vt:lpstr>2.3 architecture and design</vt:lpstr>
      <vt:lpstr>PowerPoint-Präsentation</vt:lpstr>
      <vt:lpstr>PowerPoint-Präsentation</vt:lpstr>
      <vt:lpstr>PowerPoint-Präsentation</vt:lpstr>
      <vt:lpstr>3. open Twin status</vt:lpstr>
      <vt:lpstr>3. open twin status</vt:lpstr>
      <vt:lpstr>PowerPoint-Präsentation</vt:lpstr>
      <vt:lpstr>PowerPoint-Präsentation</vt:lpstr>
      <vt:lpstr>PowerPoint-Präsentation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AWSOME PRESENTATION TITLE</dc:title>
  <dc:creator>Peter Thoma</dc:creator>
  <cp:lastModifiedBy>Peter Thoma</cp:lastModifiedBy>
  <cp:revision>755</cp:revision>
  <cp:lastPrinted>2019-06-12T15:54:31Z</cp:lastPrinted>
  <dcterms:created xsi:type="dcterms:W3CDTF">2019-02-10T11:15:25Z</dcterms:created>
  <dcterms:modified xsi:type="dcterms:W3CDTF">2020-10-28T18:42:00Z</dcterms:modified>
</cp:coreProperties>
</file>